
<file path=[Content_Types].xml><?xml version="1.0" encoding="utf-8"?>
<Types xmlns="http://schemas.openxmlformats.org/package/2006/content-types">
  <Default ContentType="image/png" Extension="png"/>
  <Default ContentType="image/jpeg" Extension="jpeg"/>
  <Default ContentType="image/x-emf" Extension="emf"/>
  <Default ContentType="application/vnd.openxmlformats-package.relationships+xml" Extension="rels"/>
  <Default ContentType="application/xml" Extension="xml"/>
  <Default ContentType="image/gif" Extension="gif"/>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notesMaster+xml" PartName="/ppt/notesMasters/notesMaster1.xml"/>
  <Override ContentType="application/vnd.openxmlformats-officedocument.presentationml.handoutMaster+xml" PartName="/ppt/handoutMasters/handout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23.xml"/>
  <Override ContentType="application/vnd.openxmlformats-officedocument.presentationml.notesSlide+xml" PartName="/ppt/notesSlides/notesSlide24.xml"/>
  <Override ContentType="application/vnd.openxmlformats-officedocument.presentationml.notesSlide+xml" PartName="/ppt/notesSlides/notesSlide25.xml"/>
  <Override ContentType="application/vnd.openxmlformats-officedocument.presentationml.notesSlide+xml" PartName="/ppt/notesSlides/notesSlide26.xml"/>
  <Override ContentType="application/vnd.openxmlformats-officedocument.presentationml.notesSlide+xml" PartName="/ppt/notesSlides/notesSlide27.xml"/>
  <Override ContentType="application/vnd.openxmlformats-officedocument.presentationml.notesSlide+xml" PartName="/ppt/notesSlides/notesSlide28.xml"/>
  <Override ContentType="application/vnd.openxmlformats-officedocument.presentationml.notesSlide+xml" PartName="/ppt/notesSlides/notesSlide29.xml"/>
  <Override ContentType="application/vnd.openxmlformats-officedocument.presentationml.notesSlide+xml" PartName="/ppt/notesSlides/notesSlide30.xml"/>
  <Override ContentType="application/vnd.openxmlformats-officedocument.presentationml.notesSlide+xml" PartName="/ppt/notesSlides/notesSlide31.xml"/>
  <Override ContentType="application/vnd.openxmlformats-officedocument.presentationml.notesSlide+xml" PartName="/ppt/notesSlides/notesSlide32.xml"/>
  <Override ContentType="application/vnd.openxmlformats-officedocument.presentationml.notesSlide+xml" PartName="/ppt/notesSlides/notesSlide33.xml"/>
  <Override ContentType="application/vnd.openxmlformats-officedocument.presentationml.notesSlide+xml" PartName="/ppt/notesSlides/notesSlide34.xml"/>
  <Override ContentType="application/vnd.openxmlformats-officedocument.presentationml.notesSlide+xml" PartName="/ppt/notesSlides/notesSlide35.xml"/>
  <Override ContentType="application/vnd.openxmlformats-officedocument.presentationml.notesSlide+xml" PartName="/ppt/notesSlides/notesSlide36.xml"/>
  <Override ContentType="application/vnd.openxmlformats-officedocument.presentationml.notesSlide+xml" PartName="/ppt/notesSlides/notesSlide3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43"/>
  </p:notesMasterIdLst>
  <p:handoutMasterIdLst>
    <p:handoutMasterId r:id="rId44"/>
  </p:handoutMasterIdLst>
  <p:sldIdLst>
    <p:sldId id="324" r:id="rId2"/>
    <p:sldId id="325" r:id="rId3"/>
    <p:sldId id="326" r:id="rId4"/>
    <p:sldId id="327" r:id="rId5"/>
    <p:sldId id="343" r:id="rId6"/>
    <p:sldId id="329" r:id="rId7"/>
    <p:sldId id="330" r:id="rId8"/>
    <p:sldId id="331" r:id="rId9"/>
    <p:sldId id="332" r:id="rId10"/>
    <p:sldId id="333" r:id="rId11"/>
    <p:sldId id="334" r:id="rId12"/>
    <p:sldId id="268" r:id="rId13"/>
    <p:sldId id="271" r:id="rId14"/>
    <p:sldId id="344" r:id="rId15"/>
    <p:sldId id="345" r:id="rId16"/>
    <p:sldId id="275" r:id="rId17"/>
    <p:sldId id="346" r:id="rId18"/>
    <p:sldId id="278" r:id="rId19"/>
    <p:sldId id="320" r:id="rId20"/>
    <p:sldId id="281" r:id="rId21"/>
    <p:sldId id="347" r:id="rId22"/>
    <p:sldId id="342" r:id="rId23"/>
    <p:sldId id="309" r:id="rId24"/>
    <p:sldId id="359" r:id="rId25"/>
    <p:sldId id="310" r:id="rId26"/>
    <p:sldId id="311" r:id="rId27"/>
    <p:sldId id="280" r:id="rId28"/>
    <p:sldId id="277" r:id="rId29"/>
    <p:sldId id="299" r:id="rId30"/>
    <p:sldId id="348" r:id="rId31"/>
    <p:sldId id="349" r:id="rId32"/>
    <p:sldId id="297" r:id="rId33"/>
    <p:sldId id="350" r:id="rId34"/>
    <p:sldId id="341" r:id="rId35"/>
    <p:sldId id="351" r:id="rId36"/>
    <p:sldId id="352" r:id="rId37"/>
    <p:sldId id="353" r:id="rId38"/>
    <p:sldId id="354" r:id="rId39"/>
    <p:sldId id="355" r:id="rId40"/>
    <p:sldId id="356" r:id="rId41"/>
    <p:sldId id="357"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4223">
          <p15:clr>
            <a:srgbClr val="A4A3A4"/>
          </p15:clr>
        </p15:guide>
        <p15:guide id="4" pos="103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yk, Jenni" initials="LJ" lastIdx="59" clrIdx="0">
    <p:extLst/>
  </p:cmAuthor>
  <p:cmAuthor id="2" name="Cardoe, Nicky" initials="CN" lastIdx="13" clrIdx="1">
    <p:extLst/>
  </p:cmAuthor>
  <p:cmAuthor id="3" name="Shannon Keith-Rinker" initials="SK" lastIdx="0" clrIdx="2"/>
  <p:cmAuthor id="4" name="Nicky Cardoe" initials="" lastIdx="6" clrIdx="3"/>
  <p:cmAuthor id="5" name="Helpdesk" initials="H"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47B"/>
    <a:srgbClr val="F2F2F2"/>
    <a:srgbClr val="0088B9"/>
    <a:srgbClr val="4FC4FF"/>
    <a:srgbClr val="0095CA"/>
    <a:srgbClr val="E50076"/>
    <a:srgbClr val="00BC8B"/>
    <a:srgbClr val="00B888"/>
    <a:srgbClr val="00A5E0"/>
    <a:srgbClr val="45AB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42705" autoAdjust="0"/>
  </p:normalViewPr>
  <p:slideViewPr>
    <p:cSldViewPr snapToGrid="0" snapToObjects="1">
      <p:cViewPr varScale="1">
        <p:scale>
          <a:sx n="25" d="100"/>
          <a:sy n="25" d="100"/>
        </p:scale>
        <p:origin x="-2592" y="-96"/>
      </p:cViewPr>
      <p:guideLst>
        <p:guide orient="horz" pos="2160"/>
        <p:guide orient="horz" pos="4223"/>
        <p:guide pos="2880"/>
        <p:guide pos="103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1BA069-56A4-7D4A-83B8-A70FCAAE2839}" type="datetimeFigureOut">
              <a:rPr lang="en-US" smtClean="0"/>
              <a:t>5/20/2015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8617D9-31EB-D547-A8CC-1716840F5D60}" type="slidenum">
              <a:rPr lang="en-US" smtClean="0"/>
              <a:t>‹#›</a:t>
            </a:fld>
            <a:endParaRPr lang="en-US" dirty="0"/>
          </a:p>
        </p:txBody>
      </p:sp>
    </p:spTree>
    <p:extLst>
      <p:ext uri="{BB962C8B-B14F-4D97-AF65-F5344CB8AC3E}">
        <p14:creationId xmlns:p14="http://schemas.microsoft.com/office/powerpoint/2010/main" val="15226037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95E1D3-31EC-DB49-8993-B9215AD15C36}" type="datetimeFigureOut">
              <a:rPr lang="en-US" smtClean="0"/>
              <a:t>5/20/2015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945E5F-5E50-CC4A-8F6D-73E852CA3CBA}" type="slidenum">
              <a:rPr lang="en-US" smtClean="0"/>
              <a:t>‹#›</a:t>
            </a:fld>
            <a:endParaRPr lang="en-US" dirty="0"/>
          </a:p>
        </p:txBody>
      </p:sp>
    </p:spTree>
    <p:extLst>
      <p:ext uri="{BB962C8B-B14F-4D97-AF65-F5344CB8AC3E}">
        <p14:creationId xmlns:p14="http://schemas.microsoft.com/office/powerpoint/2010/main" val="185397399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solidFill>
                  <a:schemeClr val="tx1"/>
                </a:solidFill>
                <a:latin typeface="Arial" panose="020B0604020202020204" pitchFamily="34" charset="0"/>
                <a:cs typeface="Arial" panose="020B0604020202020204" pitchFamily="34" charset="0"/>
              </a:rPr>
              <a:t>Key</a:t>
            </a:r>
            <a:r>
              <a:rPr lang="en-GB" b="1" baseline="0" dirty="0" smtClean="0">
                <a:solidFill>
                  <a:schemeClr val="tx1"/>
                </a:solidFill>
                <a:latin typeface="Arial" panose="020B0604020202020204" pitchFamily="34" charset="0"/>
                <a:cs typeface="Arial" panose="020B0604020202020204" pitchFamily="34" charset="0"/>
              </a:rPr>
              <a:t> points:</a:t>
            </a:r>
            <a:endParaRPr lang="en-GB" b="1"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b="0" baseline="0" dirty="0" smtClean="0">
                <a:solidFill>
                  <a:schemeClr val="tx1"/>
                </a:solidFill>
                <a:latin typeface="Arial" panose="020B0604020202020204" pitchFamily="34" charset="0"/>
                <a:cs typeface="Arial" panose="020B0604020202020204" pitchFamily="34" charset="0"/>
              </a:rPr>
              <a:t>Welcome the audience</a:t>
            </a:r>
          </a:p>
          <a:p>
            <a:pPr marL="171450" indent="-171450">
              <a:buFont typeface="Arial" panose="020B0604020202020204" pitchFamily="34" charset="0"/>
              <a:buChar char="•"/>
            </a:pPr>
            <a:r>
              <a:rPr lang="en-GB" b="0" baseline="0" dirty="0" smtClean="0">
                <a:solidFill>
                  <a:schemeClr val="tx1"/>
                </a:solidFill>
                <a:latin typeface="Arial" panose="020B0604020202020204" pitchFamily="34" charset="0"/>
                <a:cs typeface="Arial" panose="020B0604020202020204" pitchFamily="34" charset="0"/>
              </a:rPr>
              <a:t>Explain your background, experience [dental qualification and clinical background] and connection with </a:t>
            </a:r>
            <a:r>
              <a:rPr lang="en-GB" b="0" dirty="0" smtClean="0">
                <a:solidFill>
                  <a:schemeClr val="tx1"/>
                </a:solidFill>
                <a:latin typeface="Arial" panose="020B0604020202020204" pitchFamily="34" charset="0"/>
                <a:cs typeface="Arial" panose="020B0604020202020204" pitchFamily="34" charset="0"/>
              </a:rPr>
              <a:t>the </a:t>
            </a:r>
            <a:r>
              <a:rPr lang="en-GB" b="0" baseline="0" dirty="0" smtClean="0">
                <a:solidFill>
                  <a:schemeClr val="tx1"/>
                </a:solidFill>
                <a:latin typeface="Arial" panose="020B0604020202020204" pitchFamily="34" charset="0"/>
                <a:cs typeface="Arial" panose="020B0604020202020204" pitchFamily="34" charset="0"/>
              </a:rPr>
              <a:t>Wrigley company</a:t>
            </a:r>
          </a:p>
          <a:p>
            <a:pPr marL="171450" indent="-171450">
              <a:buFont typeface="Arial" panose="020B0604020202020204" pitchFamily="34" charset="0"/>
              <a:buChar char="•"/>
            </a:pPr>
            <a:r>
              <a:rPr lang="en-GB" b="0" baseline="0" dirty="0" smtClean="0">
                <a:solidFill>
                  <a:schemeClr val="tx1"/>
                </a:solidFill>
                <a:latin typeface="Arial" panose="020B0604020202020204" pitchFamily="34" charset="0"/>
                <a:cs typeface="Arial" panose="020B0604020202020204" pitchFamily="34" charset="0"/>
              </a:rPr>
              <a:t>State the fact that sugar-free gum [SFG] has an important role to play in the maintenance of oral health</a:t>
            </a:r>
          </a:p>
          <a:p>
            <a:pPr marL="171450" indent="-171450">
              <a:buFont typeface="Arial" panose="020B0604020202020204" pitchFamily="34" charset="0"/>
              <a:buChar char="•"/>
            </a:pPr>
            <a:r>
              <a:rPr lang="en-GB" b="0" baseline="0" dirty="0" smtClean="0">
                <a:solidFill>
                  <a:schemeClr val="tx1"/>
                </a:solidFill>
                <a:latin typeface="Arial" panose="020B0604020202020204" pitchFamily="34" charset="0"/>
                <a:cs typeface="Arial" panose="020B0604020202020204" pitchFamily="34" charset="0"/>
              </a:rPr>
              <a:t>Highlight the fact that the role is even more important in the light of changing modern eating habits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solidFill>
                  <a:schemeClr val="tx1"/>
                </a:solidFill>
                <a:latin typeface="Arial" panose="020B0604020202020204" pitchFamily="34" charset="0"/>
                <a:cs typeface="Arial" panose="020B0604020202020204" pitchFamily="34" charset="0"/>
              </a:rPr>
              <a:t>Acknowledge the potential scepticism [regarding the role of SFG in oral health] of the audience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solidFill>
                  <a:schemeClr val="tx1"/>
                </a:solidFill>
                <a:latin typeface="Arial" panose="020B0604020202020204" pitchFamily="34" charset="0"/>
                <a:cs typeface="Arial" panose="020B0604020202020204" pitchFamily="34" charset="0"/>
              </a:rPr>
              <a:t>Explain that today’s presentation will lead them through the evidence in an attempt to convince them</a:t>
            </a:r>
          </a:p>
          <a:p>
            <a:endParaRPr lang="en-GB" b="1" dirty="0" smtClean="0">
              <a:solidFill>
                <a:schemeClr val="tx1"/>
              </a:solidFill>
              <a:latin typeface="Arial" panose="020B0604020202020204" pitchFamily="34" charset="0"/>
              <a:cs typeface="Arial" panose="020B0604020202020204" pitchFamily="34" charset="0"/>
            </a:endParaRPr>
          </a:p>
          <a:p>
            <a:r>
              <a:rPr lang="en-GB" b="1" dirty="0" smtClean="0">
                <a:solidFill>
                  <a:schemeClr val="tx1"/>
                </a:solidFill>
                <a:latin typeface="Arial" panose="020B0604020202020204" pitchFamily="34" charset="0"/>
                <a:cs typeface="Arial" panose="020B0604020202020204" pitchFamily="34" charset="0"/>
              </a:rPr>
              <a:t>Bridge to next slide: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Let me lead you through the evidence and let’s see if I can convince you</a:t>
            </a:r>
          </a:p>
          <a:p>
            <a:endParaRPr lang="en-GB" b="1" dirty="0" smtClean="0">
              <a:solidFill>
                <a:schemeClr val="tx1"/>
              </a:solidFill>
              <a:latin typeface="Arial" panose="020B0604020202020204" pitchFamily="34" charset="0"/>
              <a:cs typeface="Arial" panose="020B0604020202020204" pitchFamily="34" charset="0"/>
            </a:endParaRPr>
          </a:p>
          <a:p>
            <a:endParaRPr lang="en-GB" b="1" dirty="0" smtClean="0">
              <a:solidFill>
                <a:schemeClr val="tx1"/>
              </a:solidFill>
              <a:latin typeface="Arial" panose="020B0604020202020204" pitchFamily="34" charset="0"/>
              <a:cs typeface="Arial" panose="020B0604020202020204" pitchFamily="34" charset="0"/>
            </a:endParaRPr>
          </a:p>
          <a:p>
            <a:r>
              <a:rPr lang="en-GB" b="1" dirty="0" smtClean="0">
                <a:solidFill>
                  <a:schemeClr val="tx1"/>
                </a:solidFill>
                <a:latin typeface="Arial" panose="020B0604020202020204" pitchFamily="34" charset="0"/>
                <a:cs typeface="Arial" panose="020B0604020202020204" pitchFamily="34" charset="0"/>
              </a:rPr>
              <a:t>Mike Dodds’ –</a:t>
            </a:r>
            <a:r>
              <a:rPr lang="en-GB" b="1" baseline="0" dirty="0" smtClean="0">
                <a:solidFill>
                  <a:schemeClr val="tx1"/>
                </a:solidFill>
                <a:latin typeface="Arial" panose="020B0604020202020204" pitchFamily="34" charset="0"/>
                <a:cs typeface="Arial" panose="020B0604020202020204" pitchFamily="34" charset="0"/>
              </a:rPr>
              <a:t> presentation s</a:t>
            </a:r>
            <a:r>
              <a:rPr lang="en-GB" b="1" dirty="0" smtClean="0">
                <a:solidFill>
                  <a:schemeClr val="tx1"/>
                </a:solidFill>
                <a:latin typeface="Arial" panose="020B0604020202020204" pitchFamily="34" charset="0"/>
                <a:cs typeface="Arial" panose="020B0604020202020204" pitchFamily="34" charset="0"/>
              </a:rPr>
              <a:t>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Good morning/afternoon, everybody. My name is Michael </a:t>
            </a:r>
            <a:r>
              <a:rPr lang="en-GB" sz="1200" kern="1200" dirty="0" err="1" smtClean="0">
                <a:solidFill>
                  <a:schemeClr val="tx1"/>
                </a:solidFill>
                <a:effectLst/>
                <a:latin typeface="Arial" panose="020B0604020202020204" pitchFamily="34" charset="0"/>
                <a:ea typeface="+mn-ea"/>
                <a:cs typeface="Arial" panose="020B0604020202020204" pitchFamily="34" charset="0"/>
              </a:rPr>
              <a:t>Dodds</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I'm a dentist, and I also</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work for the Wrigley Company</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 am here today to prove to you that sugar-free gum has a key role to play, alongside good oral hygiene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techniques such as</a:t>
            </a:r>
            <a:r>
              <a:rPr lang="en-GB" sz="1200" kern="1200" dirty="0" smtClean="0">
                <a:solidFill>
                  <a:schemeClr val="tx1"/>
                </a:solidFill>
                <a:effectLst/>
                <a:latin typeface="Arial" panose="020B0604020202020204" pitchFamily="34" charset="0"/>
                <a:ea typeface="+mn-ea"/>
                <a:cs typeface="Arial" panose="020B0604020202020204" pitchFamily="34" charset="0"/>
              </a:rPr>
              <a:t> brushing with a fluoride toothpaste, and arguably ahead of, flossing as a means of preventing tooth decay</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this role is increasingly important </a:t>
            </a:r>
            <a:r>
              <a:rPr lang="en-GB" sz="1200" kern="1200" dirty="0" smtClean="0">
                <a:solidFill>
                  <a:schemeClr val="tx1"/>
                </a:solidFill>
                <a:effectLst/>
                <a:latin typeface="Arial" panose="020B0604020202020204" pitchFamily="34" charset="0"/>
                <a:ea typeface="+mn-ea"/>
                <a:cs typeface="Arial" panose="020B0604020202020204" pitchFamily="34" charset="0"/>
              </a:rPr>
              <a:t>in light of today’s eating habits – which have moved from 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traditional ‘three-meals-a-day’ habit of our parents’ generation to a ‘grazing’ style of eating – often with frequent snacking</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These are strong claims, and I can understand that you may be sceptical</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But let me lead you through the evidence and see if I can convince you [of the benefits of sugar-free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gum when used as part of a daily oral hygiene routine]</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a:t>
            </a:fld>
            <a:endParaRPr lang="en-US" dirty="0"/>
          </a:p>
        </p:txBody>
      </p:sp>
    </p:spTree>
    <p:extLst>
      <p:ext uri="{BB962C8B-B14F-4D97-AF65-F5344CB8AC3E}">
        <p14:creationId xmlns:p14="http://schemas.microsoft.com/office/powerpoint/2010/main" val="1496527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solidFill>
                  <a:schemeClr val="tx1"/>
                </a:solidFill>
                <a:latin typeface="Arial" panose="020B0604020202020204" pitchFamily="34" charset="0"/>
                <a:cs typeface="Arial" panose="020B0604020202020204" pitchFamily="34" charset="0"/>
              </a:rPr>
              <a:t>Key points:</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pPr marL="17145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Highlight that this increase can be demonstrated by measuring plaque pH throughout the day</a:t>
            </a:r>
          </a:p>
          <a:p>
            <a:pPr marL="171450" indent="-171450">
              <a:buFont typeface="Arial"/>
              <a:buChar char="•"/>
            </a:pPr>
            <a:r>
              <a:rPr lang="en-GB" b="0" dirty="0" smtClean="0">
                <a:solidFill>
                  <a:schemeClr val="tx1"/>
                </a:solidFill>
                <a:latin typeface="Arial" panose="020B0604020202020204" pitchFamily="34" charset="0"/>
                <a:cs typeface="Arial" panose="020B0604020202020204" pitchFamily="34" charset="0"/>
              </a:rPr>
              <a:t>Explain</a:t>
            </a:r>
            <a:r>
              <a:rPr lang="en-GB" b="0" baseline="0" dirty="0" smtClean="0">
                <a:solidFill>
                  <a:schemeClr val="tx1"/>
                </a:solidFill>
                <a:latin typeface="Arial" panose="020B0604020202020204" pitchFamily="34" charset="0"/>
                <a:cs typeface="Arial" panose="020B0604020202020204" pitchFamily="34" charset="0"/>
              </a:rPr>
              <a:t> this by walking through the information contained in the two graphs:</a:t>
            </a:r>
          </a:p>
          <a:p>
            <a:pPr marL="457200" lvl="1" indent="0">
              <a:buFont typeface="Arial"/>
              <a:buNone/>
            </a:pPr>
            <a:r>
              <a:rPr lang="en-GB" b="1" baseline="0" dirty="0" smtClean="0">
                <a:solidFill>
                  <a:schemeClr val="tx1"/>
                </a:solidFill>
                <a:latin typeface="Arial" panose="020B0604020202020204" pitchFamily="34" charset="0"/>
                <a:cs typeface="Arial" panose="020B0604020202020204" pitchFamily="34" charset="0"/>
              </a:rPr>
              <a:t>For both graphs:</a:t>
            </a:r>
            <a:endParaRPr lang="en-GB" b="1" dirty="0" smtClean="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b="0" kern="1200" dirty="0" smtClean="0">
                <a:solidFill>
                  <a:schemeClr val="tx1"/>
                </a:solidFill>
                <a:effectLst/>
                <a:latin typeface="Arial" panose="020B0604020202020204" pitchFamily="34" charset="0"/>
                <a:ea typeface="+mn-ea"/>
                <a:cs typeface="Arial" panose="020B0604020202020204" pitchFamily="34" charset="0"/>
              </a:rPr>
              <a:t>The X axis shows the time of day, from 7am</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until midnight</a:t>
            </a:r>
            <a:endParaRPr lang="en-GB" sz="1200" b="0" kern="1200" dirty="0" smtClean="0">
              <a:solidFill>
                <a:schemeClr val="tx1"/>
              </a:solidFill>
              <a:effectLst/>
              <a:latin typeface="Arial" panose="020B0604020202020204" pitchFamily="34" charset="0"/>
              <a:ea typeface="+mn-ea"/>
              <a:cs typeface="Arial" panose="020B0604020202020204" pitchFamily="34" charset="0"/>
            </a:endParaRPr>
          </a:p>
          <a:p>
            <a:pPr marL="628650" lvl="1" indent="-171450">
              <a:buFont typeface="Arial" panose="020B0604020202020204" pitchFamily="34" charset="0"/>
              <a:buChar char="•"/>
            </a:pPr>
            <a:r>
              <a:rPr lang="en-GB" sz="1200" b="0" kern="1200" dirty="0" smtClean="0">
                <a:solidFill>
                  <a:schemeClr val="tx1"/>
                </a:solidFill>
                <a:effectLst/>
                <a:latin typeface="Arial" panose="020B0604020202020204" pitchFamily="34" charset="0"/>
                <a:ea typeface="+mn-ea"/>
                <a:cs typeface="Arial" panose="020B0604020202020204" pitchFamily="34" charset="0"/>
              </a:rPr>
              <a:t>The Y axis measures the pH of the dental plaque</a:t>
            </a:r>
            <a:endParaRPr lang="en-GB" b="0" dirty="0" smtClean="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b="0" kern="1200" dirty="0" smtClean="0">
                <a:solidFill>
                  <a:schemeClr val="tx1"/>
                </a:solidFill>
                <a:effectLst/>
                <a:latin typeface="Arial" panose="020B0604020202020204" pitchFamily="34" charset="0"/>
                <a:ea typeface="+mn-ea"/>
                <a:cs typeface="Arial" panose="020B0604020202020204" pitchFamily="34" charset="0"/>
              </a:rPr>
              <a:t>The</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b="0" kern="1200" dirty="0" smtClean="0">
                <a:solidFill>
                  <a:schemeClr val="tx1"/>
                </a:solidFill>
                <a:effectLst/>
                <a:latin typeface="Arial" panose="020B0604020202020204" pitchFamily="34" charset="0"/>
                <a:ea typeface="+mn-ea"/>
                <a:cs typeface="Arial" panose="020B0604020202020204" pitchFamily="34" charset="0"/>
              </a:rPr>
              <a:t>solid</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b="0" kern="1200" dirty="0" smtClean="0">
                <a:solidFill>
                  <a:schemeClr val="tx1"/>
                </a:solidFill>
                <a:effectLst/>
                <a:latin typeface="Arial" panose="020B0604020202020204" pitchFamily="34" charset="0"/>
                <a:ea typeface="+mn-ea"/>
                <a:cs typeface="Arial" panose="020B0604020202020204" pitchFamily="34" charset="0"/>
              </a:rPr>
              <a:t>horizontal line represents the critical pH</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 pH 5.5 -</a:t>
            </a:r>
            <a:r>
              <a:rPr lang="en-GB" sz="1200" b="0" kern="1200" dirty="0" smtClean="0">
                <a:solidFill>
                  <a:schemeClr val="tx1"/>
                </a:solidFill>
                <a:effectLst/>
                <a:latin typeface="Arial" panose="020B0604020202020204" pitchFamily="34" charset="0"/>
                <a:ea typeface="+mn-ea"/>
                <a:cs typeface="Arial" panose="020B0604020202020204" pitchFamily="34" charset="0"/>
              </a:rPr>
              <a:t> the point at which the enamel theoretically can starts to demineralise</a:t>
            </a:r>
          </a:p>
          <a:p>
            <a:pPr marL="457200" lvl="1" indent="0">
              <a:buFont typeface="Arial" panose="020B0604020202020204" pitchFamily="34" charset="0"/>
              <a:buNone/>
            </a:pPr>
            <a:r>
              <a:rPr lang="en-GB" sz="1200" b="1" kern="1200" dirty="0" smtClean="0">
                <a:solidFill>
                  <a:schemeClr val="tx1"/>
                </a:solidFill>
                <a:effectLst/>
                <a:latin typeface="Arial" panose="020B0604020202020204" pitchFamily="34" charset="0"/>
                <a:ea typeface="+mn-ea"/>
                <a:cs typeface="Arial" panose="020B0604020202020204" pitchFamily="34" charset="0"/>
              </a:rPr>
              <a:t>Graph A</a:t>
            </a:r>
          </a:p>
          <a:p>
            <a:pPr marL="628650" lvl="1" indent="-171450">
              <a:buFont typeface="Arial" panose="020B0604020202020204" pitchFamily="34" charset="0"/>
              <a:buChar char="•"/>
            </a:pPr>
            <a:r>
              <a:rPr lang="en-GB" sz="1200" b="0" kern="1200" dirty="0" smtClean="0">
                <a:solidFill>
                  <a:schemeClr val="tx1"/>
                </a:solidFill>
                <a:effectLst/>
                <a:latin typeface="Arial" panose="020B0604020202020204" pitchFamily="34" charset="0"/>
                <a:ea typeface="+mn-ea"/>
                <a:cs typeface="Arial" panose="020B0604020202020204" pitchFamily="34" charset="0"/>
              </a:rPr>
              <a:t>This</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graph depicts our traditional eating patterns - </a:t>
            </a:r>
            <a:r>
              <a:rPr lang="en-US" sz="1200" b="0" kern="1200" dirty="0" smtClean="0">
                <a:solidFill>
                  <a:schemeClr val="tx1"/>
                </a:solidFill>
                <a:latin typeface="Arial" panose="020B0604020202020204" pitchFamily="34" charset="0"/>
                <a:ea typeface="+mn-ea"/>
                <a:cs typeface="Arial" panose="020B0604020202020204" pitchFamily="34" charset="0"/>
              </a:rPr>
              <a:t>of three square meals a day </a:t>
            </a:r>
            <a:endParaRPr lang="en-GB" sz="1200" b="0" kern="1200" dirty="0" smtClean="0">
              <a:solidFill>
                <a:schemeClr val="tx1"/>
              </a:solidFill>
              <a:latin typeface="Arial" panose="020B0604020202020204" pitchFamily="34" charset="0"/>
              <a:ea typeface="+mn-ea"/>
              <a:cs typeface="Arial" panose="020B0604020202020204" pitchFamily="34" charset="0"/>
            </a:endParaRPr>
          </a:p>
          <a:p>
            <a:pPr marL="628650" lvl="1" indent="-171450">
              <a:buFont typeface="Arial" panose="020B0604020202020204" pitchFamily="34" charset="0"/>
              <a:buChar char="•"/>
            </a:pPr>
            <a:r>
              <a:rPr lang="en-GB" sz="1200" b="0" kern="1200" baseline="0" dirty="0" smtClean="0">
                <a:solidFill>
                  <a:schemeClr val="tx1"/>
                </a:solidFill>
                <a:effectLst/>
                <a:latin typeface="Arial" panose="020B0604020202020204" pitchFamily="34" charset="0"/>
                <a:ea typeface="+mn-ea"/>
                <a:cs typeface="Arial" panose="020B0604020202020204" pitchFamily="34" charset="0"/>
              </a:rPr>
              <a:t>Note with this eating pattern there are only three occasions when the plaque pH falls below the critical pH level – allowing demineralization to occur, , but easily offset by the periods when the pH is above this level, allowing remineralisation</a:t>
            </a:r>
          </a:p>
          <a:p>
            <a:pPr marL="628650" lvl="1" indent="-171450">
              <a:buFont typeface="Arial" panose="020B0604020202020204" pitchFamily="34" charset="0"/>
              <a:buChar char="•"/>
            </a:pPr>
            <a:r>
              <a:rPr lang="en-GB" sz="1200" b="0" kern="1200" baseline="0" dirty="0" smtClean="0">
                <a:solidFill>
                  <a:schemeClr val="tx1"/>
                </a:solidFill>
                <a:effectLst/>
                <a:latin typeface="Arial" panose="020B0604020202020204" pitchFamily="34" charset="0"/>
                <a:ea typeface="+mn-ea"/>
                <a:cs typeface="Arial" panose="020B0604020202020204" pitchFamily="34" charset="0"/>
              </a:rPr>
              <a:t>Now let’s look at what happens when we move to a more modern eating pattern</a:t>
            </a:r>
          </a:p>
          <a:p>
            <a:pPr marL="457200" lvl="1" indent="0">
              <a:buFont typeface="Arial" panose="020B0604020202020204" pitchFamily="34" charset="0"/>
              <a:buNone/>
            </a:pPr>
            <a:r>
              <a:rPr lang="en-GB" sz="1200" b="1" kern="1200" baseline="0" dirty="0" smtClean="0">
                <a:solidFill>
                  <a:schemeClr val="tx1"/>
                </a:solidFill>
                <a:effectLst/>
                <a:latin typeface="Arial" panose="020B0604020202020204" pitchFamily="34" charset="0"/>
                <a:ea typeface="+mn-ea"/>
                <a:cs typeface="Arial" panose="020B0604020202020204" pitchFamily="34" charset="0"/>
              </a:rPr>
              <a:t>Graph B </a:t>
            </a:r>
          </a:p>
          <a:p>
            <a:pPr marL="628650" lvl="1" indent="-171450">
              <a:buFont typeface="Arial" panose="020B0604020202020204" pitchFamily="34" charset="0"/>
              <a:buChar char="•"/>
            </a:pPr>
            <a:r>
              <a:rPr lang="en-GB" sz="1200" b="0" kern="1200" baseline="0" dirty="0" smtClean="0">
                <a:solidFill>
                  <a:schemeClr val="tx1"/>
                </a:solidFill>
                <a:effectLst/>
                <a:latin typeface="Arial" panose="020B0604020202020204" pitchFamily="34" charset="0"/>
                <a:ea typeface="+mn-ea"/>
                <a:cs typeface="Arial" panose="020B0604020202020204" pitchFamily="34" charset="0"/>
              </a:rPr>
              <a:t>This graph is representative of today’s grazing-type eating pattern</a:t>
            </a:r>
          </a:p>
          <a:p>
            <a:pPr marL="628650" lvl="1" indent="-171450">
              <a:buFont typeface="Arial" panose="020B0604020202020204" pitchFamily="34" charset="0"/>
              <a:buChar char="•"/>
            </a:pPr>
            <a:r>
              <a:rPr lang="en-GB" sz="1200" b="0" kern="1200" baseline="0" dirty="0" smtClean="0">
                <a:solidFill>
                  <a:schemeClr val="tx1"/>
                </a:solidFill>
                <a:effectLst/>
                <a:latin typeface="Arial" panose="020B0604020202020204" pitchFamily="34" charset="0"/>
                <a:ea typeface="+mn-ea"/>
                <a:cs typeface="Arial" panose="020B0604020202020204" pitchFamily="34" charset="0"/>
              </a:rPr>
              <a:t>Note with this eating pattern there are many more (four more) occasions where the pH falls below the critical level</a:t>
            </a:r>
          </a:p>
          <a:p>
            <a:pPr marL="1085850" marR="0" lvl="2"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solidFill>
                  <a:schemeClr val="tx1"/>
                </a:solidFill>
                <a:latin typeface="Arial" panose="020B0604020202020204" pitchFamily="34" charset="0"/>
                <a:cs typeface="Arial" panose="020B0604020202020204" pitchFamily="34" charset="0"/>
              </a:rPr>
              <a:t>Interestingly a recent study of American eating habits, published in the American Journal of Clinical Nutrition, found that Americans now eat an average of 5x per day.</a:t>
            </a:r>
          </a:p>
          <a:p>
            <a:pPr marL="1085850" marR="0" lvl="2"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smtClean="0">
                <a:solidFill>
                  <a:schemeClr val="tx1"/>
                </a:solidFill>
                <a:effectLst/>
                <a:latin typeface="Arial" panose="020B0604020202020204" pitchFamily="34" charset="0"/>
                <a:ea typeface="+mn-ea"/>
                <a:cs typeface="Arial" panose="020B0604020202020204" pitchFamily="34" charset="0"/>
              </a:rPr>
              <a:t>The net effect of this change in eating patterns is that,</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over the course of a day, the total time during</a:t>
            </a:r>
            <a:r>
              <a:rPr lang="en-GB" sz="1200" b="0" kern="1200" dirty="0" smtClean="0">
                <a:solidFill>
                  <a:schemeClr val="tx1"/>
                </a:solidFill>
                <a:effectLst/>
                <a:latin typeface="Arial" panose="020B0604020202020204" pitchFamily="34" charset="0"/>
                <a:ea typeface="+mn-ea"/>
                <a:cs typeface="Arial" panose="020B0604020202020204" pitchFamily="34" charset="0"/>
              </a:rPr>
              <a:t> which plaque pH is below the critical value – and the</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b="0" kern="1200" dirty="0" smtClean="0">
                <a:solidFill>
                  <a:schemeClr val="tx1"/>
                </a:solidFill>
                <a:effectLst/>
                <a:latin typeface="Arial" panose="020B0604020202020204" pitchFamily="34" charset="0"/>
                <a:ea typeface="+mn-ea"/>
                <a:cs typeface="Arial" panose="020B0604020202020204" pitchFamily="34" charset="0"/>
              </a:rPr>
              <a:t>enamel is at risk of demineralisation</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 has increased significantly</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smtClean="0">
                <a:solidFill>
                  <a:schemeClr val="tx1"/>
                </a:solidFill>
                <a:effectLst/>
                <a:latin typeface="Arial" panose="020B0604020202020204" pitchFamily="34" charset="0"/>
                <a:ea typeface="+mn-ea"/>
                <a:cs typeface="Arial" panose="020B0604020202020204" pitchFamily="34" charset="0"/>
              </a:rPr>
              <a:t>And yet, for the most part, traditional oral hygiene routines remain unchanged</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[in spite of these changes in eating patterns] </a:t>
            </a:r>
            <a:r>
              <a:rPr lang="en-GB" sz="1200" b="0" kern="1200" dirty="0" smtClean="0">
                <a:solidFill>
                  <a:schemeClr val="tx1"/>
                </a:solidFill>
                <a:effectLst/>
                <a:latin typeface="Arial" panose="020B0604020202020204" pitchFamily="34" charset="0"/>
                <a:ea typeface="+mn-ea"/>
                <a:cs typeface="Arial" panose="020B0604020202020204" pitchFamily="34" charset="0"/>
              </a:rPr>
              <a:t>with</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most of us still brushing twice a day – once at each end of the day.</a:t>
            </a:r>
          </a:p>
          <a:p>
            <a:pPr marL="0" indent="0">
              <a:buFont typeface="Arial" panose="020B0604020202020204" pitchFamily="34" charset="0"/>
              <a:buNone/>
            </a:pPr>
            <a:endParaRPr lang="en-GB" b="1" dirty="0" smtClean="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GB" b="1" dirty="0" smtClean="0">
                <a:solidFill>
                  <a:schemeClr val="tx1"/>
                </a:solidFill>
                <a:latin typeface="Arial" panose="020B0604020202020204" pitchFamily="34" charset="0"/>
                <a:cs typeface="Arial" panose="020B0604020202020204" pitchFamily="34" charset="0"/>
              </a:rPr>
              <a:t>Bridge:</a:t>
            </a:r>
          </a:p>
          <a:p>
            <a:pPr marL="171450" indent="-171450">
              <a:buFont typeface="Arial"/>
              <a:buChar char="•"/>
            </a:pPr>
            <a:r>
              <a:rPr lang="en-GB" b="0" dirty="0" smtClean="0">
                <a:solidFill>
                  <a:schemeClr val="tx1"/>
                </a:solidFill>
                <a:latin typeface="Arial" panose="020B0604020202020204" pitchFamily="34" charset="0"/>
                <a:cs typeface="Arial" panose="020B0604020202020204" pitchFamily="34" charset="0"/>
              </a:rPr>
              <a:t>But</a:t>
            </a:r>
            <a:r>
              <a:rPr lang="en-GB" b="0" baseline="0" dirty="0" smtClean="0">
                <a:solidFill>
                  <a:schemeClr val="tx1"/>
                </a:solidFill>
                <a:latin typeface="Arial" panose="020B0604020202020204" pitchFamily="34" charset="0"/>
                <a:cs typeface="Arial" panose="020B0604020202020204" pitchFamily="34" charset="0"/>
              </a:rPr>
              <a:t> it’s not just about how often our patients are eating; the type of foods they are consuming is important too</a:t>
            </a:r>
          </a:p>
          <a:p>
            <a:endParaRPr lang="en-GB" b="1" dirty="0" smtClean="0">
              <a:solidFill>
                <a:schemeClr val="tx1"/>
              </a:solidFill>
              <a:latin typeface="Arial" panose="020B0604020202020204" pitchFamily="34" charset="0"/>
              <a:cs typeface="Arial" panose="020B0604020202020204" pitchFamily="34" charset="0"/>
            </a:endParaRPr>
          </a:p>
          <a:p>
            <a:r>
              <a:rPr lang="en-GB" b="1" dirty="0" smtClean="0">
                <a:solidFill>
                  <a:schemeClr val="tx1"/>
                </a:solidFill>
                <a:latin typeface="Arial" panose="020B0604020202020204" pitchFamily="34" charset="0"/>
                <a:cs typeface="Arial" panose="020B0604020202020204" pitchFamily="34" charset="0"/>
              </a:rPr>
              <a:t>Mike Dodds’ presentation script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So let’s look at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a:t>
            </a:r>
            <a:r>
              <a:rPr lang="en-GB" sz="1200" kern="1200" dirty="0" smtClean="0">
                <a:solidFill>
                  <a:schemeClr val="tx1"/>
                </a:solidFill>
                <a:effectLst/>
                <a:latin typeface="Arial" panose="020B0604020202020204" pitchFamily="34" charset="0"/>
                <a:ea typeface="+mn-ea"/>
                <a:cs typeface="Arial" panose="020B0604020202020204" pitchFamily="34" charset="0"/>
              </a:rPr>
              <a:t>he effect of changes in eating patterns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on the risk of dental caries</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As you can see in this first graph:</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on 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X axis we have the time of day, and on the Y axis, the pH of the dental plaque </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 this solid line here represents the critical pH, the point at which the enamel starts to demineralise</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So if we look at the eating patterns followed by our parents’ generation, where people were eating three square meals a day, we can see that there were three occasions during the day when the pH of the plaque fell below the critical pH and the teeth were at risk of demineralization</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This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does, of course, assume that they followed a typical oral hygiene routine in which teeth were brushed twice a day – once in the morning, after breakfast, and then again before bedtime</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Moving on to look at the second graph, which represents today’s grazing-type eating patterns,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we still</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have three ‘main’ meals a day occurring – albeit possibly smaller – </a:t>
            </a:r>
            <a:r>
              <a:rPr lang="en-GB" sz="1200" kern="1200" dirty="0" smtClean="0">
                <a:solidFill>
                  <a:schemeClr val="tx1"/>
                </a:solidFill>
                <a:effectLst/>
                <a:latin typeface="Arial" panose="020B0604020202020204" pitchFamily="34" charset="0"/>
                <a:ea typeface="+mn-ea"/>
                <a:cs typeface="Arial" panose="020B0604020202020204" pitchFamily="34" charset="0"/>
              </a:rPr>
              <a:t>but we’ve added a number of snacking occasions – spread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throughout the day:</a:t>
            </a:r>
          </a:p>
          <a:p>
            <a:pPr marL="628650" lvl="1" indent="-171450">
              <a:buFont typeface="Arial"/>
              <a:buChar char="•"/>
            </a:pPr>
            <a:r>
              <a:rPr lang="en-GB" sz="1200" kern="1200" baseline="0" dirty="0" smtClean="0">
                <a:solidFill>
                  <a:schemeClr val="tx1"/>
                </a:solidFill>
                <a:effectLst/>
                <a:latin typeface="Arial" panose="020B0604020202020204" pitchFamily="34" charset="0"/>
                <a:ea typeface="+mn-ea"/>
                <a:cs typeface="Arial" panose="020B0604020202020204" pitchFamily="34" charset="0"/>
              </a:rPr>
              <a:t>A mid-morning snack of coffee </a:t>
            </a:r>
            <a:r>
              <a:rPr lang="en-GB" sz="1200" kern="1200" dirty="0" smtClean="0">
                <a:solidFill>
                  <a:schemeClr val="tx1"/>
                </a:solidFill>
                <a:effectLst/>
                <a:latin typeface="Arial" panose="020B0604020202020204" pitchFamily="34" charset="0"/>
                <a:ea typeface="+mn-ea"/>
                <a:cs typeface="Arial" panose="020B0604020202020204" pitchFamily="34" charset="0"/>
              </a:rPr>
              <a:t>and a cookie</a:t>
            </a:r>
          </a:p>
          <a:p>
            <a:pPr marL="628650" lvl="1" indent="-171450">
              <a:buFont typeface="Arial"/>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n appetiser – a fizzy drink and some crackers – an hour before lunch</a:t>
            </a:r>
          </a:p>
          <a:p>
            <a:pPr marL="628650" lvl="1" indent="-171450">
              <a:buFont typeface="Arial"/>
              <a:buChar char="•"/>
            </a:pPr>
            <a:r>
              <a:rPr lang="en-GB" sz="1200" kern="1200" baseline="0" dirty="0" smtClean="0">
                <a:solidFill>
                  <a:schemeClr val="tx1"/>
                </a:solidFill>
                <a:effectLst/>
                <a:latin typeface="Arial" panose="020B0604020202020204" pitchFamily="34" charset="0"/>
                <a:ea typeface="+mn-ea"/>
                <a:cs typeface="Arial" panose="020B0604020202020204" pitchFamily="34" charset="0"/>
              </a:rPr>
              <a:t>A light late-afternoon snack of a small packet of raisins</a:t>
            </a:r>
          </a:p>
          <a:p>
            <a:pPr marL="628650" lvl="1" indent="-171450">
              <a:buFont typeface="Arial"/>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 then most of a packet of cookies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eaten over the course of an hour and a half - whilst </a:t>
            </a:r>
            <a:r>
              <a:rPr lang="en-GB" sz="1200" kern="1200" dirty="0" smtClean="0">
                <a:solidFill>
                  <a:schemeClr val="tx1"/>
                </a:solidFill>
                <a:effectLst/>
                <a:latin typeface="Arial" panose="020B0604020202020204" pitchFamily="34" charset="0"/>
                <a:ea typeface="+mn-ea"/>
                <a:cs typeface="Arial" panose="020B0604020202020204" pitchFamily="34" charset="0"/>
              </a:rPr>
              <a:t>sitting watching television in the evening</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 net effect of this global change in eating patterns is that</a:t>
            </a:r>
            <a:r>
              <a:rPr lang="en-GB" sz="1200" b="0" kern="1200" dirty="0" smtClean="0">
                <a:solidFill>
                  <a:schemeClr val="tx1"/>
                </a:solidFill>
                <a:effectLst/>
                <a:latin typeface="Arial" panose="020B0604020202020204" pitchFamily="34" charset="0"/>
                <a:ea typeface="+mn-ea"/>
                <a:cs typeface="Arial" panose="020B0604020202020204" pitchFamily="34" charset="0"/>
              </a:rPr>
              <a:t>,</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over the course of a day, the total time during</a:t>
            </a:r>
            <a:r>
              <a:rPr lang="en-GB" sz="1200" b="0" kern="1200" dirty="0" smtClean="0">
                <a:solidFill>
                  <a:schemeClr val="tx1"/>
                </a:solidFill>
                <a:effectLst/>
                <a:latin typeface="Arial" panose="020B0604020202020204" pitchFamily="34" charset="0"/>
                <a:ea typeface="+mn-ea"/>
                <a:cs typeface="Arial" panose="020B0604020202020204" pitchFamily="34" charset="0"/>
              </a:rPr>
              <a:t> which plaque pH is below the critical value – and the</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tooth </a:t>
            </a:r>
            <a:r>
              <a:rPr lang="en-GB" sz="1200" b="0" kern="1200" dirty="0" smtClean="0">
                <a:solidFill>
                  <a:schemeClr val="tx1"/>
                </a:solidFill>
                <a:effectLst/>
                <a:latin typeface="Arial" panose="020B0604020202020204" pitchFamily="34" charset="0"/>
                <a:ea typeface="+mn-ea"/>
                <a:cs typeface="Arial" panose="020B0604020202020204" pitchFamily="34" charset="0"/>
              </a:rPr>
              <a:t>enamel is at risk of demineralisation</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 has increased significantly</a:t>
            </a:r>
          </a:p>
          <a:p>
            <a:pPr marL="171450" lvl="0" indent="-171450">
              <a:buFont typeface="Arial" panose="020B0604020202020204" pitchFamily="34" charset="0"/>
              <a:buChar char="•"/>
            </a:pPr>
            <a:r>
              <a:rPr lang="en-GB" sz="1200" b="0" kern="1200" baseline="0" dirty="0" smtClean="0">
                <a:solidFill>
                  <a:schemeClr val="tx1"/>
                </a:solidFill>
                <a:effectLst/>
                <a:latin typeface="Arial" panose="020B0604020202020204" pitchFamily="34" charset="0"/>
                <a:ea typeface="+mn-ea"/>
                <a:cs typeface="Arial" panose="020B0604020202020204" pitchFamily="34" charset="0"/>
              </a:rPr>
              <a:t>And yet, for the most part, our oral hygiene routines haven’t changed – most of us are still brushing twice a day – once at each end of the day</a:t>
            </a:r>
          </a:p>
          <a:p>
            <a:pPr marL="171450" lvl="0" indent="-171450">
              <a:buFont typeface="Arial" panose="020B0604020202020204" pitchFamily="34" charset="0"/>
              <a:buChar char="•"/>
            </a:pPr>
            <a:endParaRPr lang="en-GB" sz="1200" b="0" kern="1200" baseline="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endParaRPr lang="en-GB" b="0" dirty="0" smtClean="0">
              <a:solidFill>
                <a:schemeClr val="tx1"/>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1" i="1" dirty="0" smtClean="0">
                <a:solidFill>
                  <a:schemeClr val="tx1"/>
                </a:solidFill>
                <a:latin typeface="Arial" panose="020B0604020202020204" pitchFamily="34" charset="0"/>
                <a:cs typeface="Arial" panose="020B0604020202020204" pitchFamily="34" charset="0"/>
              </a:rPr>
              <a:t>Notes</a:t>
            </a:r>
            <a:r>
              <a:rPr lang="en-GB" b="1" i="1" baseline="0" dirty="0" smtClean="0">
                <a:solidFill>
                  <a:schemeClr val="tx1"/>
                </a:solidFill>
                <a:latin typeface="Arial" panose="020B0604020202020204" pitchFamily="34" charset="0"/>
                <a:cs typeface="Arial" panose="020B0604020202020204" pitchFamily="34" charset="0"/>
              </a:rPr>
              <a:t> to presenter:</a:t>
            </a:r>
          </a:p>
          <a:p>
            <a:r>
              <a:rPr lang="en-US" sz="1200" u="none" kern="1200" dirty="0" err="1" smtClean="0">
                <a:solidFill>
                  <a:schemeClr val="tx1"/>
                </a:solidFill>
                <a:effectLst/>
                <a:latin typeface="+mn-lt"/>
                <a:ea typeface="+mn-ea"/>
                <a:cs typeface="+mn-cs"/>
              </a:rPr>
              <a:t>Popkin</a:t>
            </a:r>
            <a:r>
              <a:rPr lang="en-US" sz="1200" u="none" kern="1200" dirty="0" smtClean="0">
                <a:solidFill>
                  <a:schemeClr val="tx1"/>
                </a:solidFill>
                <a:effectLst/>
                <a:latin typeface="+mn-lt"/>
                <a:ea typeface="+mn-ea"/>
                <a:cs typeface="+mn-cs"/>
              </a:rPr>
              <a:t> BM, </a:t>
            </a:r>
            <a:r>
              <a:rPr lang="en-US" sz="1200" u="none" kern="1200" dirty="0" err="1" smtClean="0">
                <a:solidFill>
                  <a:schemeClr val="tx1"/>
                </a:solidFill>
                <a:effectLst/>
                <a:latin typeface="+mn-lt"/>
                <a:ea typeface="+mn-ea"/>
                <a:cs typeface="+mn-cs"/>
              </a:rPr>
              <a:t>Duffey</a:t>
            </a:r>
            <a:r>
              <a:rPr lang="en-US" sz="1200" u="none" kern="1200" dirty="0" smtClean="0">
                <a:solidFill>
                  <a:schemeClr val="tx1"/>
                </a:solidFill>
                <a:effectLst/>
                <a:latin typeface="+mn-lt"/>
                <a:ea typeface="+mn-ea"/>
                <a:cs typeface="+mn-cs"/>
              </a:rPr>
              <a:t> KJ. Does hunger and satiety drive eating anymore? Increasing eating occasions and decreasing time between eating occasions in the United States. Am J </a:t>
            </a:r>
            <a:r>
              <a:rPr lang="en-US" sz="1200" u="none" kern="1200" dirty="0" err="1" smtClean="0">
                <a:solidFill>
                  <a:schemeClr val="tx1"/>
                </a:solidFill>
                <a:effectLst/>
                <a:latin typeface="+mn-lt"/>
                <a:ea typeface="+mn-ea"/>
                <a:cs typeface="+mn-cs"/>
              </a:rPr>
              <a:t>Clin</a:t>
            </a:r>
            <a:r>
              <a:rPr lang="en-US" sz="1200" u="none" kern="1200" dirty="0" smtClean="0">
                <a:solidFill>
                  <a:schemeClr val="tx1"/>
                </a:solidFill>
                <a:effectLst/>
                <a:latin typeface="+mn-lt"/>
                <a:ea typeface="+mn-ea"/>
                <a:cs typeface="+mn-cs"/>
              </a:rPr>
              <a:t> </a:t>
            </a:r>
            <a:r>
              <a:rPr lang="en-US" sz="1200" u="none" kern="1200" dirty="0" err="1" smtClean="0">
                <a:solidFill>
                  <a:schemeClr val="tx1"/>
                </a:solidFill>
                <a:effectLst/>
                <a:latin typeface="+mn-lt"/>
                <a:ea typeface="+mn-ea"/>
                <a:cs typeface="+mn-cs"/>
              </a:rPr>
              <a:t>Nutr</a:t>
            </a:r>
            <a:r>
              <a:rPr lang="en-US" sz="1200" u="none" kern="1200" dirty="0" smtClean="0">
                <a:solidFill>
                  <a:schemeClr val="tx1"/>
                </a:solidFill>
                <a:effectLst/>
                <a:latin typeface="+mn-lt"/>
                <a:ea typeface="+mn-ea"/>
                <a:cs typeface="+mn-cs"/>
              </a:rPr>
              <a:t>. 2010 May;91(5):1342-7. </a:t>
            </a:r>
            <a:r>
              <a:rPr lang="en-US" sz="1200" u="none" kern="1200" dirty="0" err="1" smtClean="0">
                <a:solidFill>
                  <a:schemeClr val="tx1"/>
                </a:solidFill>
                <a:effectLst/>
                <a:latin typeface="+mn-lt"/>
                <a:ea typeface="+mn-ea"/>
                <a:cs typeface="+mn-cs"/>
              </a:rPr>
              <a:t>doi</a:t>
            </a:r>
            <a:r>
              <a:rPr lang="en-US" sz="1200" u="none" kern="1200" dirty="0" smtClean="0">
                <a:solidFill>
                  <a:schemeClr val="tx1"/>
                </a:solidFill>
                <a:effectLst/>
                <a:latin typeface="+mn-lt"/>
                <a:ea typeface="+mn-ea"/>
                <a:cs typeface="+mn-cs"/>
              </a:rPr>
              <a:t>: 10.3945/ajcn.2009.28962. </a:t>
            </a:r>
            <a:r>
              <a:rPr lang="en-US" sz="1200" u="none" kern="1200" dirty="0" err="1" smtClean="0">
                <a:solidFill>
                  <a:schemeClr val="tx1"/>
                </a:solidFill>
                <a:effectLst/>
                <a:latin typeface="+mn-lt"/>
                <a:ea typeface="+mn-ea"/>
                <a:cs typeface="+mn-cs"/>
              </a:rPr>
              <a:t>Epub</a:t>
            </a:r>
            <a:r>
              <a:rPr lang="en-US" sz="1200" u="none" kern="1200" dirty="0" smtClean="0">
                <a:solidFill>
                  <a:schemeClr val="tx1"/>
                </a:solidFill>
                <a:effectLst/>
                <a:latin typeface="+mn-lt"/>
                <a:ea typeface="+mn-ea"/>
                <a:cs typeface="+mn-cs"/>
              </a:rPr>
              <a:t> 2010 Mar 17.</a:t>
            </a:r>
            <a:endParaRPr lang="en-GB" sz="1200" u="none" kern="1200" dirty="0" smtClean="0">
              <a:solidFill>
                <a:schemeClr val="tx1"/>
              </a:solidFill>
              <a:effectLst/>
              <a:latin typeface="+mn-lt"/>
              <a:ea typeface="+mn-ea"/>
              <a:cs typeface="+mn-cs"/>
            </a:endParaRPr>
          </a:p>
          <a:p>
            <a:pPr marL="0" lvl="0" indent="0">
              <a:buFont typeface="Arial" panose="020B0604020202020204" pitchFamily="34" charset="0"/>
              <a:buNone/>
            </a:pPr>
            <a:endParaRPr lang="en-GB" sz="1200" b="0" kern="1200" baseline="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10</a:t>
            </a:fld>
            <a:endParaRPr lang="en-US" dirty="0"/>
          </a:p>
        </p:txBody>
      </p:sp>
    </p:spTree>
    <p:extLst>
      <p:ext uri="{BB962C8B-B14F-4D97-AF65-F5344CB8AC3E}">
        <p14:creationId xmlns:p14="http://schemas.microsoft.com/office/powerpoint/2010/main" val="3557660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latin typeface="Arial" panose="020B0604020202020204" pitchFamily="34" charset="0"/>
                <a:cs typeface="Arial" panose="020B0604020202020204" pitchFamily="34" charset="0"/>
              </a:rPr>
              <a:t>Key points:</a:t>
            </a:r>
          </a:p>
          <a:p>
            <a:pPr marL="171450"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State that plaque pH studies have been used to rank the acidogenicity of snack foods and have shown that boiled sweets give the lowest plaque pH while salivary stimulants</a:t>
            </a:r>
            <a:r>
              <a:rPr lang="en-GB" sz="1200" baseline="0" dirty="0" smtClean="0">
                <a:solidFill>
                  <a:schemeClr val="tx1"/>
                </a:solidFill>
                <a:latin typeface="Arial" panose="020B0604020202020204" pitchFamily="34" charset="0"/>
                <a:cs typeface="Arial" panose="020B0604020202020204" pitchFamily="34" charset="0"/>
              </a:rPr>
              <a:t> like peanuts gave the highest pH values</a:t>
            </a:r>
          </a:p>
          <a:p>
            <a:pPr marL="171450"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Walk the audience</a:t>
            </a:r>
            <a:r>
              <a:rPr lang="en-GB" sz="1200" baseline="0" dirty="0" smtClean="0">
                <a:solidFill>
                  <a:schemeClr val="tx1"/>
                </a:solidFill>
                <a:latin typeface="Arial" panose="020B0604020202020204" pitchFamily="34" charset="0"/>
                <a:cs typeface="Arial" panose="020B0604020202020204" pitchFamily="34" charset="0"/>
              </a:rPr>
              <a:t> </a:t>
            </a:r>
            <a:r>
              <a:rPr lang="en-GB" sz="1200" dirty="0" smtClean="0">
                <a:solidFill>
                  <a:schemeClr val="tx1"/>
                </a:solidFill>
                <a:latin typeface="Arial" panose="020B0604020202020204" pitchFamily="34" charset="0"/>
                <a:cs typeface="Arial" panose="020B0604020202020204" pitchFamily="34" charset="0"/>
              </a:rPr>
              <a:t>through the table:</a:t>
            </a:r>
          </a:p>
          <a:p>
            <a:pPr marL="628650" lvl="1"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This table shows the </a:t>
            </a:r>
            <a:r>
              <a:rPr lang="en-GB" sz="1200" dirty="0" err="1" smtClean="0">
                <a:solidFill>
                  <a:schemeClr val="tx1"/>
                </a:solidFill>
                <a:latin typeface="Arial" panose="020B0604020202020204" pitchFamily="34" charset="0"/>
                <a:cs typeface="Arial" panose="020B0604020202020204" pitchFamily="34" charset="0"/>
              </a:rPr>
              <a:t>acidogenicity</a:t>
            </a:r>
            <a:r>
              <a:rPr lang="en-GB" sz="1200" dirty="0" smtClean="0">
                <a:solidFill>
                  <a:schemeClr val="tx1"/>
                </a:solidFill>
                <a:latin typeface="Arial" panose="020B0604020202020204" pitchFamily="34" charset="0"/>
                <a:cs typeface="Arial" panose="020B0604020202020204" pitchFamily="34" charset="0"/>
              </a:rPr>
              <a:t> of a range of snack foods</a:t>
            </a:r>
            <a:r>
              <a:rPr lang="en-GB" sz="1200" baseline="0" dirty="0" smtClean="0">
                <a:solidFill>
                  <a:schemeClr val="tx1"/>
                </a:solidFill>
                <a:latin typeface="Arial" panose="020B0604020202020204" pitchFamily="34" charset="0"/>
                <a:cs typeface="Arial" panose="020B0604020202020204" pitchFamily="34" charset="0"/>
              </a:rPr>
              <a:t> – and is based on the results of studies conducted by Edgar and </a:t>
            </a:r>
            <a:r>
              <a:rPr lang="en-GB" sz="1200" baseline="0" dirty="0" err="1" smtClean="0">
                <a:solidFill>
                  <a:schemeClr val="tx1"/>
                </a:solidFill>
                <a:latin typeface="Arial" panose="020B0604020202020204" pitchFamily="34" charset="0"/>
                <a:cs typeface="Arial" panose="020B0604020202020204" pitchFamily="34" charset="0"/>
              </a:rPr>
              <a:t>Bibby</a:t>
            </a:r>
            <a:r>
              <a:rPr lang="en-GB" sz="1200" baseline="0" dirty="0" smtClean="0">
                <a:solidFill>
                  <a:schemeClr val="tx1"/>
                </a:solidFill>
                <a:latin typeface="Arial" panose="020B0604020202020204" pitchFamily="34" charset="0"/>
                <a:cs typeface="Arial" panose="020B0604020202020204" pitchFamily="34" charset="0"/>
              </a:rPr>
              <a:t> and </a:t>
            </a:r>
            <a:r>
              <a:rPr lang="en-GB" sz="1200" baseline="0" dirty="0" err="1" smtClean="0">
                <a:solidFill>
                  <a:schemeClr val="tx1"/>
                </a:solidFill>
                <a:latin typeface="Arial" panose="020B0604020202020204" pitchFamily="34" charset="0"/>
                <a:cs typeface="Arial" panose="020B0604020202020204" pitchFamily="34" charset="0"/>
              </a:rPr>
              <a:t>Rugg</a:t>
            </a:r>
            <a:r>
              <a:rPr lang="en-GB" sz="1200" baseline="0" dirty="0" smtClean="0">
                <a:solidFill>
                  <a:schemeClr val="tx1"/>
                </a:solidFill>
                <a:latin typeface="Arial" panose="020B0604020202020204" pitchFamily="34" charset="0"/>
                <a:cs typeface="Arial" panose="020B0604020202020204" pitchFamily="34" charset="0"/>
              </a:rPr>
              <a:t>-Gunn – back in the 1970s.</a:t>
            </a:r>
          </a:p>
          <a:p>
            <a:pPr marL="628650" lvl="1" indent="-171450">
              <a:buFont typeface="Arial" panose="020B0604020202020204" pitchFamily="34" charset="0"/>
              <a:buChar char="•"/>
            </a:pPr>
            <a:r>
              <a:rPr lang="en-GB" sz="1200" baseline="0" dirty="0" smtClean="0">
                <a:solidFill>
                  <a:schemeClr val="tx1"/>
                </a:solidFill>
                <a:latin typeface="Arial" panose="020B0604020202020204" pitchFamily="34" charset="0"/>
                <a:cs typeface="Arial" panose="020B0604020202020204" pitchFamily="34" charset="0"/>
              </a:rPr>
              <a:t>Foods are classified within one of six levels of </a:t>
            </a:r>
            <a:r>
              <a:rPr lang="en-GB" sz="1200" baseline="0" dirty="0" err="1" smtClean="0">
                <a:solidFill>
                  <a:schemeClr val="tx1"/>
                </a:solidFill>
                <a:latin typeface="Arial" panose="020B0604020202020204" pitchFamily="34" charset="0"/>
                <a:cs typeface="Arial" panose="020B0604020202020204" pitchFamily="34" charset="0"/>
              </a:rPr>
              <a:t>acidogenicity</a:t>
            </a:r>
            <a:r>
              <a:rPr lang="en-GB" sz="1200" baseline="0" dirty="0" smtClean="0">
                <a:solidFill>
                  <a:schemeClr val="tx1"/>
                </a:solidFill>
                <a:latin typeface="Arial" panose="020B0604020202020204" pitchFamily="34" charset="0"/>
                <a:cs typeface="Arial" panose="020B0604020202020204" pitchFamily="34" charset="0"/>
              </a:rPr>
              <a:t> – starting on the left it shows the least </a:t>
            </a:r>
            <a:r>
              <a:rPr lang="en-GB" sz="1200" baseline="0" dirty="0" err="1" smtClean="0">
                <a:solidFill>
                  <a:schemeClr val="tx1"/>
                </a:solidFill>
                <a:latin typeface="Arial" panose="020B0604020202020204" pitchFamily="34" charset="0"/>
                <a:cs typeface="Arial" panose="020B0604020202020204" pitchFamily="34" charset="0"/>
              </a:rPr>
              <a:t>acidogenic</a:t>
            </a:r>
            <a:r>
              <a:rPr lang="en-GB" sz="1200" baseline="0" dirty="0" smtClean="0">
                <a:solidFill>
                  <a:schemeClr val="tx1"/>
                </a:solidFill>
                <a:latin typeface="Arial" panose="020B0604020202020204" pitchFamily="34" charset="0"/>
                <a:cs typeface="Arial" panose="020B0604020202020204" pitchFamily="34" charset="0"/>
              </a:rPr>
              <a:t> foods and moving across to the far right where it shows the most </a:t>
            </a:r>
            <a:r>
              <a:rPr lang="en-GB" sz="1200" baseline="0" dirty="0" err="1" smtClean="0">
                <a:solidFill>
                  <a:schemeClr val="tx1"/>
                </a:solidFill>
                <a:latin typeface="Arial" panose="020B0604020202020204" pitchFamily="34" charset="0"/>
                <a:cs typeface="Arial" panose="020B0604020202020204" pitchFamily="34" charset="0"/>
              </a:rPr>
              <a:t>acidogenic</a:t>
            </a:r>
            <a:endParaRPr lang="en-GB" sz="1200" baseline="0" dirty="0" smtClean="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kern="1200" baseline="0" dirty="0" smtClean="0">
                <a:solidFill>
                  <a:schemeClr val="tx1"/>
                </a:solidFill>
                <a:latin typeface="Arial" panose="020B0604020202020204" pitchFamily="34" charset="0"/>
                <a:ea typeface="+mn-ea"/>
                <a:cs typeface="Arial" panose="020B0604020202020204" pitchFamily="34" charset="0"/>
              </a:rPr>
              <a:t>From top to bottom it also categorizes </a:t>
            </a:r>
            <a:r>
              <a:rPr lang="en-US" sz="1200" kern="1200" dirty="0" smtClean="0">
                <a:solidFill>
                  <a:schemeClr val="tx1"/>
                </a:solidFill>
                <a:latin typeface="Arial" panose="020B0604020202020204" pitchFamily="34" charset="0"/>
                <a:ea typeface="+mn-ea"/>
                <a:cs typeface="Arial" panose="020B0604020202020204" pitchFamily="34" charset="0"/>
              </a:rPr>
              <a:t>food classes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fruits/nuts; starch based foods; soft sweets; hard sweets and soft drinks</a:t>
            </a:r>
            <a:endParaRPr lang="en-US" sz="1200" kern="1200" dirty="0" smtClean="0">
              <a:solidFill>
                <a:schemeClr val="tx1"/>
              </a:solidFill>
              <a:latin typeface="Arial" panose="020B0604020202020204" pitchFamily="34" charset="0"/>
              <a:ea typeface="+mn-ea"/>
              <a:cs typeface="Arial" panose="020B0604020202020204" pitchFamily="34" charset="0"/>
            </a:endParaRPr>
          </a:p>
          <a:p>
            <a:pPr marL="628650" lvl="1" indent="-171450">
              <a:buFont typeface="Arial" panose="020B0604020202020204" pitchFamily="34" charset="0"/>
              <a:buChar char="•"/>
            </a:pPr>
            <a:r>
              <a:rPr lang="en-US" sz="1200" kern="1200" dirty="0" smtClean="0">
                <a:solidFill>
                  <a:schemeClr val="tx1"/>
                </a:solidFill>
                <a:latin typeface="Arial" panose="020B0604020202020204" pitchFamily="34" charset="0"/>
                <a:ea typeface="+mn-ea"/>
                <a:cs typeface="Arial" panose="020B0604020202020204" pitchFamily="34" charset="0"/>
              </a:rPr>
              <a:t>There are several points of</a:t>
            </a:r>
            <a:r>
              <a:rPr lang="en-US" sz="1200" kern="1200" baseline="0" dirty="0" smtClean="0">
                <a:solidFill>
                  <a:schemeClr val="tx1"/>
                </a:solidFill>
                <a:latin typeface="Arial" panose="020B0604020202020204" pitchFamily="34" charset="0"/>
                <a:ea typeface="+mn-ea"/>
                <a:cs typeface="Arial" panose="020B0604020202020204" pitchFamily="34" charset="0"/>
              </a:rPr>
              <a:t> interest</a:t>
            </a:r>
            <a:r>
              <a:rPr lang="en-US" sz="1200" kern="1200" dirty="0" smtClean="0">
                <a:solidFill>
                  <a:schemeClr val="tx1"/>
                </a:solidFill>
                <a:latin typeface="Arial" panose="020B0604020202020204" pitchFamily="34" charset="0"/>
                <a:ea typeface="+mn-ea"/>
                <a:cs typeface="Arial" panose="020B0604020202020204" pitchFamily="34" charset="0"/>
              </a:rPr>
              <a:t>:</a:t>
            </a:r>
          </a:p>
          <a:p>
            <a:pPr marL="1085850" lvl="2"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that a wide range of foods are potentially acidogenic</a:t>
            </a:r>
          </a:p>
          <a:p>
            <a:pPr marL="1085850" marR="0" lvl="2"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chemeClr val="tx1"/>
                </a:solidFill>
                <a:latin typeface="Arial" panose="020B0604020202020204" pitchFamily="34" charset="0"/>
                <a:cs typeface="Arial" panose="020B0604020202020204" pitchFamily="34" charset="0"/>
              </a:rPr>
              <a:t>that </a:t>
            </a:r>
            <a:r>
              <a:rPr lang="en-GB" sz="1200" baseline="0" dirty="0" smtClean="0">
                <a:solidFill>
                  <a:schemeClr val="tx1"/>
                </a:solidFill>
                <a:latin typeface="Arial" panose="020B0604020202020204" pitchFamily="34" charset="0"/>
                <a:cs typeface="Arial" panose="020B0604020202020204" pitchFamily="34" charset="0"/>
              </a:rPr>
              <a:t>peanuts are among the least acidogenic foodstuffs – despite the fact that they are not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typically considered to be healthy</a:t>
            </a:r>
            <a:endParaRPr lang="en-GB" sz="1200" dirty="0" smtClean="0">
              <a:solidFill>
                <a:schemeClr val="tx1"/>
              </a:solidFill>
              <a:latin typeface="Arial" panose="020B0604020202020204" pitchFamily="34" charset="0"/>
              <a:cs typeface="Arial" panose="020B0604020202020204" pitchFamily="34" charset="0"/>
            </a:endParaRPr>
          </a:p>
          <a:p>
            <a:pPr marL="1085850" lvl="2" indent="-171450">
              <a:buFont typeface="Arial" panose="020B0604020202020204" pitchFamily="34" charset="0"/>
              <a:buChar char="•"/>
            </a:pPr>
            <a:r>
              <a:rPr lang="en-GB" sz="1200" kern="1200" dirty="0" smtClean="0">
                <a:solidFill>
                  <a:schemeClr val="tx1"/>
                </a:solidFill>
                <a:latin typeface="Arial" panose="020B0604020202020204" pitchFamily="34" charset="0"/>
                <a:ea typeface="+mn-ea"/>
                <a:cs typeface="Arial" panose="020B0604020202020204" pitchFamily="34" charset="0"/>
              </a:rPr>
              <a:t>the</a:t>
            </a:r>
            <a:r>
              <a:rPr lang="en-GB"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positions of the hard and soft candies relative to each other</a:t>
            </a:r>
          </a:p>
          <a:p>
            <a:pPr marL="1085850" lvl="2" indent="-171450">
              <a:buFont typeface="Arial" panose="020B0604020202020204" pitchFamily="34" charset="0"/>
              <a:buChar char="•"/>
            </a:pPr>
            <a:r>
              <a:rPr lang="en-US" sz="1200" kern="1200" dirty="0" smtClean="0">
                <a:solidFill>
                  <a:schemeClr val="tx1"/>
                </a:solidFill>
                <a:latin typeface="Arial" panose="020B0604020202020204" pitchFamily="34" charset="0"/>
                <a:ea typeface="+mn-ea"/>
                <a:cs typeface="Arial" panose="020B0604020202020204" pitchFamily="34" charset="0"/>
              </a:rPr>
              <a:t>the lower acidogenic potential</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of carbonated drinks compared with fruit</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juices –</a:t>
            </a:r>
            <a:r>
              <a:rPr lang="en-US" sz="1200" kern="1200" baseline="0" dirty="0" smtClean="0">
                <a:solidFill>
                  <a:schemeClr val="tx1"/>
                </a:solidFill>
                <a:latin typeface="Arial" panose="020B0604020202020204" pitchFamily="34" charset="0"/>
                <a:ea typeface="+mn-ea"/>
                <a:cs typeface="Arial" panose="020B0604020202020204" pitchFamily="34" charset="0"/>
              </a:rPr>
              <a:t> which are generally considered as being healthy</a:t>
            </a:r>
          </a:p>
          <a:p>
            <a:pPr marL="1085850" lvl="2"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the</a:t>
            </a:r>
            <a:r>
              <a:rPr lang="en-GB" sz="1200" baseline="0" dirty="0" smtClean="0">
                <a:solidFill>
                  <a:schemeClr val="tx1"/>
                </a:solidFill>
                <a:latin typeface="Arial" panose="020B0604020202020204" pitchFamily="34" charset="0"/>
                <a:cs typeface="Arial" panose="020B0604020202020204" pitchFamily="34" charset="0"/>
              </a:rPr>
              <a:t> relative non-acidogenicity of chocolate in comparison to dates and raisins – and even </a:t>
            </a:r>
            <a:r>
              <a:rPr lang="en-GB" sz="1200" baseline="0" dirty="0" err="1" smtClean="0">
                <a:solidFill>
                  <a:schemeClr val="tx1"/>
                </a:solidFill>
                <a:latin typeface="Arial" panose="020B0604020202020204" pitchFamily="34" charset="0"/>
                <a:cs typeface="Arial" panose="020B0604020202020204" pitchFamily="34" charset="0"/>
              </a:rPr>
              <a:t>wholewheat</a:t>
            </a:r>
            <a:r>
              <a:rPr lang="en-GB" sz="1200" baseline="0" dirty="0" smtClean="0">
                <a:solidFill>
                  <a:schemeClr val="tx1"/>
                </a:solidFill>
                <a:latin typeface="Arial" panose="020B0604020202020204" pitchFamily="34" charset="0"/>
                <a:cs typeface="Arial" panose="020B0604020202020204" pitchFamily="34" charset="0"/>
              </a:rPr>
              <a:t> bread, all three of which are also generally considered to be healthy</a:t>
            </a: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Bridge: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GB" sz="1200" dirty="0" smtClean="0">
                <a:solidFill>
                  <a:schemeClr val="tx1"/>
                </a:solidFill>
                <a:latin typeface="Arial" panose="020B0604020202020204" pitchFamily="34" charset="0"/>
                <a:cs typeface="Arial" panose="020B0604020202020204" pitchFamily="34" charset="0"/>
              </a:rPr>
              <a:t>That said, studies suggest that it is the presence of fermentable carbohydrate in food or drinks that leads to the pH drop in the mouth</a:t>
            </a:r>
            <a:r>
              <a:rPr lang="en-GB" sz="1200" baseline="0" dirty="0" smtClean="0">
                <a:solidFill>
                  <a:schemeClr val="tx1"/>
                </a:solidFill>
                <a:latin typeface="Arial" panose="020B0604020202020204" pitchFamily="34" charset="0"/>
                <a:cs typeface="Arial" panose="020B0604020202020204" pitchFamily="34" charset="0"/>
              </a:rPr>
              <a:t> - and that t</a:t>
            </a:r>
            <a:r>
              <a:rPr lang="en-GB" sz="1200" dirty="0" smtClean="0">
                <a:solidFill>
                  <a:schemeClr val="tx1"/>
                </a:solidFill>
                <a:latin typeface="Arial" panose="020B0604020202020204" pitchFamily="34" charset="0"/>
                <a:cs typeface="Arial" panose="020B0604020202020204" pitchFamily="34" charset="0"/>
              </a:rPr>
              <a:t>he return to resting pH levels is as much related to the buffering capacity of the saliva as it is to the properties of the food</a:t>
            </a:r>
            <a:r>
              <a:rPr lang="en-GB" sz="1200" baseline="0" dirty="0" smtClean="0">
                <a:solidFill>
                  <a:schemeClr val="tx1"/>
                </a:solidFill>
                <a:latin typeface="Arial" panose="020B0604020202020204" pitchFamily="34" charset="0"/>
                <a:cs typeface="Arial" panose="020B0604020202020204" pitchFamily="34" charset="0"/>
              </a:rPr>
              <a:t> itself</a:t>
            </a:r>
            <a:endParaRPr lang="en-GB" sz="1200" dirty="0" smtClean="0">
              <a:solidFill>
                <a:schemeClr val="tx1"/>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This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table is based on r</a:t>
            </a:r>
            <a:r>
              <a:rPr lang="en-GB" sz="1200" kern="1200" dirty="0" smtClean="0">
                <a:solidFill>
                  <a:schemeClr val="tx1"/>
                </a:solidFill>
                <a:effectLst/>
                <a:latin typeface="Arial" panose="020B0604020202020204" pitchFamily="34" charset="0"/>
                <a:ea typeface="+mn-ea"/>
                <a:cs typeface="Arial" panose="020B0604020202020204" pitchFamily="34" charset="0"/>
              </a:rPr>
              <a:t>esearch done in the 1970s which looked at different kinds of commonly consumed foods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and ranked them according to what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is termed their ‘</a:t>
            </a:r>
            <a:r>
              <a:rPr lang="en-GB" sz="1200" kern="1200" dirty="0" smtClean="0">
                <a:solidFill>
                  <a:schemeClr val="tx1"/>
                </a:solidFill>
                <a:effectLst/>
                <a:latin typeface="Arial" panose="020B0604020202020204" pitchFamily="34" charset="0"/>
                <a:ea typeface="+mn-ea"/>
                <a:cs typeface="Arial" panose="020B0604020202020204" pitchFamily="34" charset="0"/>
              </a:rPr>
              <a:t>acidogenic potential’:</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their potential to cause acid production on ingestion which is used as a proxy for cariogenicity.</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The table ranges from low acidogenicity to high and categorises all foods into one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of five classes: fruits/nuts; starch based foods; soft sweets; hard sweets and soft drinks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You can see that a wide range of</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common </a:t>
            </a:r>
            <a:r>
              <a:rPr lang="en-GB" sz="1200" kern="1200" dirty="0" smtClean="0">
                <a:solidFill>
                  <a:schemeClr val="tx1"/>
                </a:solidFill>
                <a:effectLst/>
                <a:latin typeface="Arial" panose="020B0604020202020204" pitchFamily="34" charset="0"/>
                <a:ea typeface="+mn-ea"/>
                <a:cs typeface="Arial" panose="020B0604020202020204" pitchFamily="34" charset="0"/>
              </a:rPr>
              <a:t>foodstuffs show up somewhere in these columns, and there are several things that jump out:</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that peanuts, not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typically considered to be healthy</a:t>
            </a:r>
            <a:r>
              <a:rPr lang="en-GB" sz="1200" kern="1200" dirty="0" smtClean="0">
                <a:solidFill>
                  <a:schemeClr val="tx1"/>
                </a:solidFill>
                <a:effectLst/>
                <a:latin typeface="Arial" panose="020B0604020202020204" pitchFamily="34" charset="0"/>
                <a:ea typeface="+mn-ea"/>
                <a:cs typeface="Arial" panose="020B0604020202020204" pitchFamily="34" charset="0"/>
              </a:rPr>
              <a:t>, are ranked among</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the least acidogenic foodstuffs </a:t>
            </a:r>
          </a:p>
          <a:p>
            <a:pPr marL="628650" marR="0" lvl="2"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latin typeface="Arial" panose="020B0604020202020204" pitchFamily="34" charset="0"/>
                <a:ea typeface="+mn-ea"/>
                <a:cs typeface="Arial" panose="020B0604020202020204" pitchFamily="34" charset="0"/>
              </a:rPr>
              <a:t>the</a:t>
            </a:r>
            <a:r>
              <a:rPr lang="en-GB"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positions of the hard and soft candies relative to each other – although there are probably no surprises there that </a:t>
            </a:r>
            <a:r>
              <a:rPr lang="en-GB" sz="1200" kern="1200" dirty="0" smtClean="0">
                <a:solidFill>
                  <a:schemeClr val="tx1"/>
                </a:solidFill>
                <a:effectLst/>
                <a:latin typeface="Arial" panose="020B0604020202020204" pitchFamily="34" charset="0"/>
                <a:ea typeface="+mn-ea"/>
                <a:cs typeface="Arial" panose="020B0604020202020204" pitchFamily="34" charset="0"/>
              </a:rPr>
              <a:t>fruit pastilles and boiled sweets have the highest potential</a:t>
            </a:r>
            <a:endParaRPr lang="en-US" sz="1200" kern="1200" dirty="0" smtClean="0">
              <a:solidFill>
                <a:schemeClr val="tx1"/>
              </a:solidFill>
              <a:latin typeface="Arial" panose="020B0604020202020204" pitchFamily="34" charset="0"/>
              <a:ea typeface="+mn-ea"/>
              <a:cs typeface="Arial" panose="020B0604020202020204" pitchFamily="34" charset="0"/>
            </a:endParaRPr>
          </a:p>
          <a:p>
            <a:pPr marL="6286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Arial" panose="020B0604020202020204" pitchFamily="34" charset="0"/>
                <a:ea typeface="+mn-ea"/>
                <a:cs typeface="Arial" panose="020B0604020202020204" pitchFamily="34" charset="0"/>
              </a:rPr>
              <a:t>the lower acidogenic potential</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of carbonated drinks compared with fruit</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juices –</a:t>
            </a:r>
            <a:r>
              <a:rPr lang="en-US" sz="1200" kern="1200" baseline="0" dirty="0" smtClean="0">
                <a:solidFill>
                  <a:schemeClr val="tx1"/>
                </a:solidFill>
                <a:latin typeface="Arial" panose="020B0604020202020204" pitchFamily="34" charset="0"/>
                <a:ea typeface="+mn-ea"/>
                <a:cs typeface="Arial" panose="020B0604020202020204" pitchFamily="34" charset="0"/>
              </a:rPr>
              <a:t> like apple juice </a:t>
            </a:r>
            <a:r>
              <a:rPr lang="en-US" sz="1200" kern="1200" dirty="0" smtClean="0">
                <a:solidFill>
                  <a:schemeClr val="tx1"/>
                </a:solidFill>
                <a:latin typeface="Arial" panose="020B0604020202020204" pitchFamily="34" charset="0"/>
                <a:ea typeface="+mn-ea"/>
                <a:cs typeface="Arial" panose="020B0604020202020204" pitchFamily="34" charset="0"/>
              </a:rPr>
              <a:t>–</a:t>
            </a:r>
            <a:r>
              <a:rPr lang="en-US" sz="1200" kern="1200" baseline="0" dirty="0" smtClean="0">
                <a:solidFill>
                  <a:schemeClr val="tx1"/>
                </a:solidFill>
                <a:latin typeface="Arial" panose="020B0604020202020204" pitchFamily="34" charset="0"/>
                <a:ea typeface="+mn-ea"/>
                <a:cs typeface="Arial" panose="020B0604020202020204" pitchFamily="34" charset="0"/>
              </a:rPr>
              <a:t> which is generally considered ‘healthy’</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A</a:t>
            </a:r>
            <a:r>
              <a:rPr lang="en-GB" sz="1200" kern="1200" dirty="0" smtClean="0">
                <a:solidFill>
                  <a:schemeClr val="tx1"/>
                </a:solidFill>
                <a:effectLst/>
                <a:latin typeface="Arial" panose="020B0604020202020204" pitchFamily="34" charset="0"/>
                <a:ea typeface="+mn-ea"/>
                <a:cs typeface="Arial" panose="020B0604020202020204" pitchFamily="34" charset="0"/>
              </a:rPr>
              <a:t>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perhaps most surprisingly, that </a:t>
            </a:r>
            <a:r>
              <a:rPr lang="en-GB" sz="1200" kern="1200" dirty="0" smtClean="0">
                <a:solidFill>
                  <a:schemeClr val="tx1"/>
                </a:solidFill>
                <a:effectLst/>
                <a:latin typeface="Arial" panose="020B0604020202020204" pitchFamily="34" charset="0"/>
                <a:ea typeface="+mn-ea"/>
                <a:cs typeface="Arial" panose="020B0604020202020204" pitchFamily="34" charset="0"/>
              </a:rPr>
              <a:t>caramels, chocolate and liquorice appear in the least acidogenic category – whilst some foods,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which we would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normally associate with a healthy diet, </a:t>
            </a:r>
            <a:r>
              <a:rPr lang="en-GB" sz="1200" kern="1200" dirty="0" smtClean="0">
                <a:solidFill>
                  <a:schemeClr val="tx1"/>
                </a:solidFill>
                <a:effectLst/>
                <a:latin typeface="Arial" panose="020B0604020202020204" pitchFamily="34" charset="0"/>
                <a:ea typeface="+mn-ea"/>
                <a:cs typeface="Arial" panose="020B0604020202020204" pitchFamily="34" charset="0"/>
              </a:rPr>
              <a:t>like dates and raisins or wholewheat bread appear in a moderately acidogenic category. </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 So we’ve seen that it’s not just about how often you eat: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the type of food [sugar content] is important too – as are its physical traits [stickiness and clearance time] – since this affects how long the food remains in the mouth. </a:t>
            </a:r>
          </a:p>
          <a:p>
            <a:endParaRPr lang="en-GB"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3945E5F-5E50-CC4A-8F6D-73E852CA3CBA}" type="slidenum">
              <a:rPr lang="en-US" smtClean="0"/>
              <a:t>11</a:t>
            </a:fld>
            <a:endParaRPr lang="en-US" dirty="0"/>
          </a:p>
        </p:txBody>
      </p:sp>
    </p:spTree>
    <p:extLst>
      <p:ext uri="{BB962C8B-B14F-4D97-AF65-F5344CB8AC3E}">
        <p14:creationId xmlns:p14="http://schemas.microsoft.com/office/powerpoint/2010/main" val="1816577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dirty="0" smtClean="0">
                <a:latin typeface="Arial" panose="020B0604020202020204" pitchFamily="34" charset="0"/>
                <a:cs typeface="Arial" panose="020B0604020202020204" pitchFamily="34" charset="0"/>
              </a:rPr>
              <a:t>Key points:</a:t>
            </a:r>
          </a:p>
          <a:p>
            <a:pPr marL="285750" indent="-285750">
              <a:buFont typeface="Arial" panose="020B0604020202020204" pitchFamily="34" charset="0"/>
              <a:buChar char="•"/>
            </a:pPr>
            <a:r>
              <a:rPr lang="en-US" sz="1400" dirty="0" smtClean="0">
                <a:solidFill>
                  <a:schemeClr val="tx1"/>
                </a:solidFill>
                <a:latin typeface="Arial" panose="020B0604020202020204" pitchFamily="34" charset="0"/>
                <a:cs typeface="Arial" panose="020B0604020202020204" pitchFamily="34" charset="0"/>
              </a:rPr>
              <a:t>Research has demonstrated that even a small amount of fermentable carbohydrate can produce a drop in plaque pH</a:t>
            </a:r>
            <a:endParaRPr lang="en-GB"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smtClean="0">
                <a:solidFill>
                  <a:schemeClr val="tx1"/>
                </a:solidFill>
                <a:latin typeface="Arial" panose="020B0604020202020204" pitchFamily="34" charset="0"/>
                <a:cs typeface="Arial" panose="020B0604020202020204" pitchFamily="34" charset="0"/>
              </a:rPr>
              <a:t>Results from a three-series study by Maiwald comparing acid development in the plaque after the consumption of sugar-containing foods, beverages, and gums showed that:</a:t>
            </a:r>
          </a:p>
          <a:p>
            <a:pPr marL="1028681" lvl="1" indent="-285750">
              <a:buFont typeface="Arial" panose="020B0604020202020204" pitchFamily="34" charset="0"/>
              <a:buChar char="•"/>
            </a:pPr>
            <a:r>
              <a:rPr lang="en-US" sz="1400" dirty="0" smtClean="0">
                <a:solidFill>
                  <a:schemeClr val="tx1"/>
                </a:solidFill>
                <a:latin typeface="Arial" panose="020B0604020202020204" pitchFamily="34" charset="0"/>
                <a:cs typeface="Arial" panose="020B0604020202020204" pitchFamily="34" charset="0"/>
              </a:rPr>
              <a:t>After administration of a solution containing only 10% sucrose, plaque pH decreased drastically – reaching a pH of less than 4.5 after about 20 minutes</a:t>
            </a:r>
          </a:p>
          <a:p>
            <a:pPr marL="1028681" lvl="1" indent="-285750">
              <a:buFont typeface="Arial" panose="020B0604020202020204" pitchFamily="34" charset="0"/>
              <a:buChar char="•"/>
            </a:pPr>
            <a:r>
              <a:rPr lang="en-US" sz="1400" dirty="0" smtClean="0">
                <a:solidFill>
                  <a:schemeClr val="tx1"/>
                </a:solidFill>
                <a:latin typeface="Arial" panose="020B0604020202020204" pitchFamily="34" charset="0"/>
                <a:cs typeface="Arial" panose="020B0604020202020204" pitchFamily="34" charset="0"/>
              </a:rPr>
              <a:t>And, after consumption of a ‘normal breakfast’ (honey roll) pH dropped relatively quickly to below 4.5 and took an hour before it gradually rose; after 2 hours, the pH level had still not risen back above 5.5 </a:t>
            </a:r>
            <a:r>
              <a:rPr lang="en-GB" sz="1400" kern="1200" dirty="0" smtClean="0">
                <a:solidFill>
                  <a:schemeClr val="tx1"/>
                </a:solidFill>
                <a:effectLst/>
                <a:latin typeface="Arial" panose="020B0604020202020204" pitchFamily="34" charset="0"/>
                <a:ea typeface="+mn-ea"/>
                <a:cs typeface="Arial" panose="020B0604020202020204" pitchFamily="34" charset="0"/>
              </a:rPr>
              <a:t> </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Bridge: </a:t>
            </a:r>
          </a:p>
          <a:p>
            <a:pPr marL="285750" indent="-285750">
              <a:buFont typeface="Arial"/>
              <a:buChar char="•"/>
            </a:pPr>
            <a:r>
              <a:rPr lang="en-GB" sz="1400" b="0" dirty="0" smtClean="0">
                <a:latin typeface="Arial" panose="020B0604020202020204" pitchFamily="34" charset="0"/>
                <a:cs typeface="Arial" panose="020B0604020202020204" pitchFamily="34" charset="0"/>
              </a:rPr>
              <a:t>So let’s now</a:t>
            </a:r>
            <a:r>
              <a:rPr lang="en-GB" sz="1400" b="0" baseline="0" dirty="0" smtClean="0">
                <a:latin typeface="Arial" panose="020B0604020202020204" pitchFamily="34" charset="0"/>
                <a:cs typeface="Arial" panose="020B0604020202020204" pitchFamily="34" charset="0"/>
              </a:rPr>
              <a:t> look closely at saliva and the role it plays in maintaining oral health</a:t>
            </a:r>
            <a:endParaRPr lang="en-GB" sz="1400" b="0" dirty="0" smtClean="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Mike Dodds’ presentation script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i</a:t>
            </a:r>
            <a:r>
              <a:rPr lang="en-GB" sz="1200" kern="1200" dirty="0" smtClean="0">
                <a:solidFill>
                  <a:schemeClr val="tx1"/>
                </a:solidFill>
                <a:effectLst/>
                <a:latin typeface="Arial" panose="020B0604020202020204" pitchFamily="34" charset="0"/>
                <a:ea typeface="+mn-ea"/>
                <a:cs typeface="Arial" panose="020B0604020202020204" pitchFamily="34" charset="0"/>
              </a:rPr>
              <a:t>t doesn’t take very much sugar to cause a profound fall in the plaque pH</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 in fact e</a:t>
            </a:r>
            <a:r>
              <a:rPr lang="en-GB" sz="1200" kern="1200" dirty="0" smtClean="0">
                <a:solidFill>
                  <a:schemeClr val="tx1"/>
                </a:solidFill>
                <a:effectLst/>
                <a:latin typeface="Arial" panose="020B0604020202020204" pitchFamily="34" charset="0"/>
                <a:ea typeface="+mn-ea"/>
                <a:cs typeface="Arial" panose="020B0604020202020204" pitchFamily="34" charset="0"/>
              </a:rPr>
              <a:t>arly studies, by Maiwald, showed that consuming even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just a</a:t>
            </a:r>
            <a:r>
              <a:rPr lang="en-GB" sz="1200" kern="1200" dirty="0" smtClean="0">
                <a:solidFill>
                  <a:schemeClr val="tx1"/>
                </a:solidFill>
                <a:effectLst/>
                <a:latin typeface="Arial" panose="020B0604020202020204" pitchFamily="34" charset="0"/>
                <a:ea typeface="+mn-ea"/>
                <a:cs typeface="Arial" panose="020B0604020202020204" pitchFamily="34" charset="0"/>
              </a:rPr>
              <a:t> ten percent sugar solution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could</a:t>
            </a:r>
            <a:r>
              <a:rPr lang="en-GB" sz="1200" kern="1200" dirty="0" smtClean="0">
                <a:solidFill>
                  <a:schemeClr val="tx1"/>
                </a:solidFill>
                <a:effectLst/>
                <a:latin typeface="Arial" panose="020B0604020202020204" pitchFamily="34" charset="0"/>
                <a:ea typeface="+mn-ea"/>
                <a:cs typeface="Arial" panose="020B0604020202020204" pitchFamily="34" charset="0"/>
              </a:rPr>
              <a:t> cause a rapid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decrease in the dental plaque pH, causing it to fall to surprisingly low levels of around 4.5 – and for at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least</a:t>
            </a:r>
            <a:r>
              <a:rPr lang="en-GB" sz="1200" kern="1200" dirty="0" smtClean="0">
                <a:solidFill>
                  <a:schemeClr val="tx1"/>
                </a:solidFill>
                <a:effectLst/>
                <a:latin typeface="Arial" panose="020B0604020202020204" pitchFamily="34" charset="0"/>
                <a:ea typeface="+mn-ea"/>
                <a:cs typeface="Arial" panose="020B0604020202020204" pitchFamily="34" charset="0"/>
              </a:rPr>
              <a:t> 20 minutes</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So just imagine what damage drinking a whole can of a fizzy soda can do to our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teeth</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endParaRPr lang="en-US"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smtClean="0">
              <a:solidFill>
                <a:schemeClr val="tx1"/>
              </a:solidFill>
              <a:latin typeface="Arial" panose="020B0604020202020204" pitchFamily="34" charset="0"/>
            </a:endParaRPr>
          </a:p>
          <a:p>
            <a:pPr marL="285750" indent="-285750">
              <a:buFont typeface="Arial" panose="020B0604020202020204" pitchFamily="34" charset="0"/>
              <a:buChar char="•"/>
            </a:pPr>
            <a:endParaRPr lang="en-US" sz="1400" dirty="0" smtClean="0">
              <a:solidFill>
                <a:schemeClr val="tx1"/>
              </a:solidFill>
              <a:latin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12</a:t>
            </a:fld>
            <a:endParaRPr lang="en-US" dirty="0"/>
          </a:p>
        </p:txBody>
      </p:sp>
    </p:spTree>
    <p:extLst>
      <p:ext uri="{BB962C8B-B14F-4D97-AF65-F5344CB8AC3E}">
        <p14:creationId xmlns:p14="http://schemas.microsoft.com/office/powerpoint/2010/main" val="3056656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Arial" panose="020B0604020202020204" pitchFamily="34" charset="0"/>
                <a:cs typeface="Arial" panose="020B0604020202020204" pitchFamily="34" charset="0"/>
              </a:rPr>
              <a:t>Pause, to</a:t>
            </a:r>
            <a:r>
              <a:rPr lang="en-GB" baseline="0" dirty="0" smtClean="0">
                <a:latin typeface="Arial" panose="020B0604020202020204" pitchFamily="34" charset="0"/>
                <a:cs typeface="Arial" panose="020B0604020202020204" pitchFamily="34" charset="0"/>
              </a:rPr>
              <a:t> allow the</a:t>
            </a:r>
            <a:r>
              <a:rPr lang="en-GB" dirty="0" smtClean="0">
                <a:latin typeface="Arial" panose="020B0604020202020204" pitchFamily="34" charset="0"/>
                <a:cs typeface="Arial" panose="020B0604020202020204" pitchFamily="34" charset="0"/>
              </a:rPr>
              <a:t> audience</a:t>
            </a:r>
            <a:r>
              <a:rPr lang="en-GB" baseline="0" dirty="0" smtClean="0">
                <a:latin typeface="Arial" panose="020B0604020202020204" pitchFamily="34" charset="0"/>
                <a:cs typeface="Arial" panose="020B0604020202020204" pitchFamily="34" charset="0"/>
              </a:rPr>
              <a:t> to read the slide</a:t>
            </a:r>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13</a:t>
            </a:fld>
            <a:endParaRPr lang="en-US" dirty="0"/>
          </a:p>
        </p:txBody>
      </p:sp>
    </p:spTree>
    <p:extLst>
      <p:ext uri="{BB962C8B-B14F-4D97-AF65-F5344CB8AC3E}">
        <p14:creationId xmlns:p14="http://schemas.microsoft.com/office/powerpoint/2010/main" val="596588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5C0984-72F6-4C4E-8E45-ECA4B9E951A2}" type="slidenum">
              <a:rPr lang="en-US">
                <a:solidFill>
                  <a:prstClr val="black"/>
                </a:solidFill>
              </a:rPr>
              <a:pPr/>
              <a:t>14</a:t>
            </a:fld>
            <a:endParaRPr lang="en-US" dirty="0">
              <a:solidFill>
                <a:prstClr val="black"/>
              </a:solidFill>
            </a:endParaRPr>
          </a:p>
        </p:txBody>
      </p:sp>
      <p:sp>
        <p:nvSpPr>
          <p:cNvPr id="175106" name="Rectangle 2"/>
          <p:cNvSpPr>
            <a:spLocks noGrp="1" noRot="1" noChangeAspect="1" noChangeArrowheads="1" noTextEdit="1"/>
          </p:cNvSpPr>
          <p:nvPr>
            <p:ph type="sldImg"/>
          </p:nvPr>
        </p:nvSpPr>
        <p:spPr>
          <a:xfrm>
            <a:off x="914400" y="744538"/>
            <a:ext cx="4965700" cy="3724275"/>
          </a:xfrm>
          <a:ln/>
        </p:spPr>
      </p:sp>
      <p:sp>
        <p:nvSpPr>
          <p:cNvPr id="175107" name="Rectangle 3"/>
          <p:cNvSpPr>
            <a:spLocks noGrp="1" noChangeArrowheads="1"/>
          </p:cNvSpPr>
          <p:nvPr>
            <p:ph type="body" idx="1"/>
          </p:nvPr>
        </p:nvSpPr>
        <p:spPr>
          <a:xfrm>
            <a:off x="679450" y="4718095"/>
            <a:ext cx="5435600" cy="4468792"/>
          </a:xfrm>
        </p:spPr>
        <p:txBody>
          <a:bodyPr/>
          <a:lstStyle/>
          <a:p>
            <a:r>
              <a:rPr lang="en-GB" b="1" dirty="0" smtClean="0">
                <a:latin typeface="Arial" panose="020B0604020202020204" pitchFamily="34" charset="0"/>
                <a:cs typeface="Arial" panose="020B0604020202020204" pitchFamily="34" charset="0"/>
              </a:rPr>
              <a:t>Key points:</a:t>
            </a:r>
          </a:p>
          <a:p>
            <a:pPr marL="171450"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Explain the etiology of dental caries by walking through the diagram</a:t>
            </a:r>
            <a:r>
              <a:rPr lang="en-US" sz="1200" kern="1200" baseline="0" dirty="0" smtClean="0">
                <a:solidFill>
                  <a:schemeClr val="tx1"/>
                </a:solidFill>
                <a:latin typeface="Arial" panose="020B0604020202020204" pitchFamily="34" charset="0"/>
                <a:ea typeface="+mn-ea"/>
                <a:cs typeface="Arial" panose="020B0604020202020204" pitchFamily="34" charset="0"/>
              </a:rPr>
              <a:t> [from the inside out]:</a:t>
            </a:r>
            <a:endParaRPr lang="en-US" sz="1200" kern="1200" dirty="0" smtClean="0">
              <a:solidFill>
                <a:schemeClr val="tx1"/>
              </a:solidFill>
              <a:latin typeface="Arial" panose="020B0604020202020204" pitchFamily="34" charset="0"/>
              <a:ea typeface="+mn-ea"/>
              <a:cs typeface="Arial" panose="020B0604020202020204" pitchFamily="34" charset="0"/>
            </a:endParaRPr>
          </a:p>
          <a:p>
            <a:pPr marL="628650" lvl="1"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Miller's theory, proposed in 1883, can be seen in the centre of this illustration: every one of us must be familiar with this Venn diagram with three intersecting circles:</a:t>
            </a:r>
          </a:p>
          <a:p>
            <a:pPr marL="1085850" lvl="2"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one</a:t>
            </a:r>
            <a:r>
              <a:rPr lang="en-US" sz="1200" kern="1200" baseline="0" dirty="0" smtClean="0">
                <a:solidFill>
                  <a:schemeClr val="tx1"/>
                </a:solidFill>
                <a:latin typeface="Arial" panose="020B0604020202020204" pitchFamily="34" charset="0"/>
                <a:ea typeface="+mn-ea"/>
                <a:cs typeface="Arial" panose="020B0604020202020204" pitchFamily="34" charset="0"/>
              </a:rPr>
              <a:t> circle </a:t>
            </a:r>
            <a:r>
              <a:rPr lang="en-US" sz="1200" kern="1200" dirty="0" smtClean="0">
                <a:solidFill>
                  <a:schemeClr val="tx1"/>
                </a:solidFill>
                <a:latin typeface="Arial" panose="020B0604020202020204" pitchFamily="34" charset="0"/>
                <a:ea typeface="+mn-ea"/>
                <a:cs typeface="Arial" panose="020B0604020202020204" pitchFamily="34" charset="0"/>
              </a:rPr>
              <a:t>depicts</a:t>
            </a:r>
            <a:r>
              <a:rPr lang="en-US" sz="1200" kern="1200" baseline="0" dirty="0" smtClean="0">
                <a:solidFill>
                  <a:schemeClr val="tx1"/>
                </a:solidFill>
                <a:latin typeface="Arial" panose="020B0604020202020204" pitchFamily="34" charset="0"/>
                <a:ea typeface="+mn-ea"/>
                <a:cs typeface="Arial" panose="020B0604020202020204" pitchFamily="34" charset="0"/>
              </a:rPr>
              <a:t> the </a:t>
            </a:r>
            <a:r>
              <a:rPr lang="en-US" sz="1200" kern="1200" dirty="0" smtClean="0">
                <a:solidFill>
                  <a:schemeClr val="tx1"/>
                </a:solidFill>
                <a:latin typeface="Arial" panose="020B0604020202020204" pitchFamily="34" charset="0"/>
                <a:ea typeface="+mn-ea"/>
                <a:cs typeface="Arial" panose="020B0604020202020204" pitchFamily="34" charset="0"/>
              </a:rPr>
              <a:t>diet,</a:t>
            </a:r>
            <a:r>
              <a:rPr lang="en-US" sz="1200" kern="1200" baseline="0" dirty="0" smtClean="0">
                <a:solidFill>
                  <a:schemeClr val="tx1"/>
                </a:solidFill>
                <a:latin typeface="Arial" panose="020B0604020202020204" pitchFamily="34" charset="0"/>
                <a:ea typeface="+mn-ea"/>
                <a:cs typeface="Arial" panose="020B0604020202020204" pitchFamily="34" charset="0"/>
              </a:rPr>
              <a:t> another the </a:t>
            </a:r>
            <a:r>
              <a:rPr lang="en-US" sz="1200" kern="1200" dirty="0" smtClean="0">
                <a:solidFill>
                  <a:schemeClr val="tx1"/>
                </a:solidFill>
                <a:latin typeface="Arial" panose="020B0604020202020204" pitchFamily="34" charset="0"/>
                <a:ea typeface="+mn-ea"/>
                <a:cs typeface="Arial" panose="020B0604020202020204" pitchFamily="34" charset="0"/>
              </a:rPr>
              <a:t>dental plaque/bacteria</a:t>
            </a:r>
            <a:r>
              <a:rPr lang="en-US" sz="1200" kern="1200" baseline="0" dirty="0" smtClean="0">
                <a:solidFill>
                  <a:schemeClr val="tx1"/>
                </a:solidFill>
                <a:latin typeface="Arial" panose="020B0604020202020204" pitchFamily="34" charset="0"/>
                <a:ea typeface="+mn-ea"/>
                <a:cs typeface="Arial" panose="020B0604020202020204" pitchFamily="34" charset="0"/>
              </a:rPr>
              <a:t> and a third circle </a:t>
            </a:r>
            <a:r>
              <a:rPr lang="en-US" sz="1200" kern="1200" dirty="0" smtClean="0">
                <a:solidFill>
                  <a:schemeClr val="tx1"/>
                </a:solidFill>
                <a:latin typeface="Arial" panose="020B0604020202020204" pitchFamily="34" charset="0"/>
                <a:ea typeface="+mn-ea"/>
                <a:cs typeface="Arial" panose="020B0604020202020204" pitchFamily="34" charset="0"/>
              </a:rPr>
              <a:t>depicts the host:</a:t>
            </a:r>
            <a:r>
              <a:rPr lang="en-US" sz="1200" kern="1200" baseline="0" dirty="0" smtClean="0">
                <a:solidFill>
                  <a:schemeClr val="tx1"/>
                </a:solidFill>
                <a:latin typeface="Arial" panose="020B0604020202020204" pitchFamily="34" charset="0"/>
                <a:ea typeface="+mn-ea"/>
                <a:cs typeface="Arial" panose="020B0604020202020204" pitchFamily="34" charset="0"/>
              </a:rPr>
              <a:t> the tooth</a:t>
            </a:r>
            <a:endParaRPr lang="en-US" sz="1200" kern="1200" dirty="0" smtClean="0">
              <a:solidFill>
                <a:schemeClr val="tx1"/>
              </a:solidFill>
              <a:latin typeface="Arial" panose="020B0604020202020204" pitchFamily="34" charset="0"/>
              <a:ea typeface="+mn-ea"/>
              <a:cs typeface="Arial" panose="020B0604020202020204" pitchFamily="34" charset="0"/>
            </a:endParaRPr>
          </a:p>
          <a:p>
            <a:pPr marL="1085850" lvl="2"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the plaque and the dietary factors are interdependent on each other for the causation of damage</a:t>
            </a:r>
          </a:p>
          <a:p>
            <a:pPr marL="1085850" lvl="2"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the host factor becomes the ‘platform’ for this interaction, as well as the ‘victim’ in the interaction of the other two factors</a:t>
            </a:r>
          </a:p>
          <a:p>
            <a:pPr marL="1085850" lvl="2"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the intersected section of all these three circles depicts caries</a:t>
            </a:r>
          </a:p>
          <a:p>
            <a:pPr marL="628650" lvl="1"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The </a:t>
            </a:r>
            <a:r>
              <a:rPr lang="en-US" sz="1200" u="none" kern="1200" dirty="0" smtClean="0">
                <a:solidFill>
                  <a:schemeClr val="tx1"/>
                </a:solidFill>
                <a:latin typeface="Arial" panose="020B0604020202020204" pitchFamily="34" charset="0"/>
                <a:ea typeface="+mn-ea"/>
                <a:cs typeface="Arial" panose="020B0604020202020204" pitchFamily="34" charset="0"/>
              </a:rPr>
              <a:t>area outside the Venn diagram encompasses almost all the key findings of various studies conducted along the timeline of cariology:</a:t>
            </a:r>
            <a:endParaRPr lang="en-GB" b="1" dirty="0" smtClean="0">
              <a:latin typeface="Arial" panose="020B0604020202020204" pitchFamily="34" charset="0"/>
              <a:cs typeface="Arial" panose="020B0604020202020204" pitchFamily="34" charset="0"/>
            </a:endParaRPr>
          </a:p>
          <a:p>
            <a:pPr marL="1085850" lvl="2"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An outer ring has been added to reflect the various tooth-protective functions of saliva:</a:t>
            </a:r>
          </a:p>
          <a:p>
            <a:pPr marL="1543050" lvl="3"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saliva's buffering capability</a:t>
            </a:r>
          </a:p>
          <a:p>
            <a:pPr marL="1543050" lvl="3"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its flow rate – which reflects its ability of the saliva to wash the tooth surface</a:t>
            </a:r>
            <a:r>
              <a:rPr lang="en-US" sz="1200" kern="1200" baseline="0" dirty="0" smtClean="0">
                <a:solidFill>
                  <a:schemeClr val="tx1"/>
                </a:solidFill>
                <a:latin typeface="Arial" panose="020B0604020202020204" pitchFamily="34" charset="0"/>
                <a:ea typeface="+mn-ea"/>
                <a:cs typeface="Arial" panose="020B0604020202020204" pitchFamily="34" charset="0"/>
              </a:rPr>
              <a:t> and </a:t>
            </a:r>
            <a:r>
              <a:rPr lang="en-US" sz="1200" kern="1200" dirty="0" smtClean="0">
                <a:solidFill>
                  <a:schemeClr val="tx1"/>
                </a:solidFill>
                <a:latin typeface="Arial" panose="020B0604020202020204" pitchFamily="34" charset="0"/>
                <a:ea typeface="+mn-ea"/>
                <a:cs typeface="Arial" panose="020B0604020202020204" pitchFamily="34" charset="0"/>
              </a:rPr>
              <a:t>to clear bacteria</a:t>
            </a:r>
          </a:p>
          <a:p>
            <a:pPr marL="1543050" lvl="3" indent="-171450">
              <a:buFont typeface="Arial"/>
              <a:buChar char="•"/>
            </a:pPr>
            <a:r>
              <a:rPr lang="en-US" sz="1200" kern="1200" baseline="0" dirty="0" smtClean="0">
                <a:solidFill>
                  <a:schemeClr val="tx1"/>
                </a:solidFill>
                <a:latin typeface="Arial" panose="020B0604020202020204" pitchFamily="34" charset="0"/>
                <a:ea typeface="+mn-ea"/>
                <a:cs typeface="Arial" panose="020B0604020202020204" pitchFamily="34" charset="0"/>
              </a:rPr>
              <a:t>its pH/composition – which controls the balance between </a:t>
            </a:r>
            <a:r>
              <a:rPr lang="en-US" sz="1200" kern="1200" dirty="0" smtClean="0">
                <a:solidFill>
                  <a:schemeClr val="tx1"/>
                </a:solidFill>
                <a:latin typeface="Arial" panose="020B0604020202020204" pitchFamily="34" charset="0"/>
                <a:ea typeface="+mn-ea"/>
                <a:cs typeface="Arial" panose="020B0604020202020204" pitchFamily="34" charset="0"/>
              </a:rPr>
              <a:t>demineralization and remineralization</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Arial" panose="020B0604020202020204" pitchFamily="34" charset="0"/>
                <a:ea typeface="+mn-ea"/>
                <a:cs typeface="Arial" panose="020B0604020202020204" pitchFamily="34" charset="0"/>
              </a:rPr>
              <a:t>As</a:t>
            </a:r>
            <a:r>
              <a:rPr lang="en-US" sz="1200" kern="1200" baseline="0" dirty="0" smtClean="0">
                <a:solidFill>
                  <a:schemeClr val="tx1"/>
                </a:solidFill>
                <a:latin typeface="Arial" panose="020B0604020202020204" pitchFamily="34" charset="0"/>
                <a:ea typeface="+mn-ea"/>
                <a:cs typeface="Arial" panose="020B0604020202020204" pitchFamily="34" charset="0"/>
              </a:rPr>
              <a:t> well as its </a:t>
            </a:r>
            <a:r>
              <a:rPr lang="en-US" sz="1200" kern="1200" dirty="0" smtClean="0">
                <a:solidFill>
                  <a:schemeClr val="tx1"/>
                </a:solidFill>
                <a:latin typeface="Arial" panose="020B0604020202020204" pitchFamily="34" charset="0"/>
                <a:ea typeface="+mn-ea"/>
                <a:cs typeface="Arial" panose="020B0604020202020204" pitchFamily="34" charset="0"/>
              </a:rPr>
              <a:t>antibacterial activities [not shown here] all contribute to its essential role in the health of teeth</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Arial" panose="020B0604020202020204" pitchFamily="34" charset="0"/>
                <a:ea typeface="+mn-ea"/>
                <a:cs typeface="Arial" panose="020B0604020202020204" pitchFamily="34" charset="0"/>
              </a:rPr>
              <a:t>The fact that the protective function of saliva can be overwhelmed by bacterial action indicates the importance of prevention and oral hygiene routines</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and further </a:t>
            </a:r>
            <a:r>
              <a:rPr lang="en-US" sz="1200" kern="1200" baseline="0" dirty="0" smtClean="0">
                <a:solidFill>
                  <a:schemeClr val="tx1"/>
                </a:solidFill>
                <a:latin typeface="Arial" panose="020B0604020202020204" pitchFamily="34" charset="0"/>
                <a:ea typeface="+mn-ea"/>
                <a:cs typeface="Arial" panose="020B0604020202020204" pitchFamily="34" charset="0"/>
              </a:rPr>
              <a:t>information has been added to reflect the</a:t>
            </a:r>
            <a:r>
              <a:rPr lang="en-US" sz="1200" u="none" kern="1200" baseline="0" dirty="0" smtClean="0">
                <a:solidFill>
                  <a:schemeClr val="tx1"/>
                </a:solidFill>
                <a:latin typeface="Arial" panose="020B0604020202020204" pitchFamily="34" charset="0"/>
                <a:ea typeface="+mn-ea"/>
                <a:cs typeface="Arial" panose="020B0604020202020204" pitchFamily="34" charset="0"/>
              </a:rPr>
              <a:t> various approaches that can be used to help minimise the effects of the two major factors: diet and bacteria – and to directly support the third – the tooth</a:t>
            </a:r>
            <a:endParaRPr lang="en-US" sz="1200" b="1" u="none" kern="1200" dirty="0" smtClean="0">
              <a:solidFill>
                <a:schemeClr val="tx1"/>
              </a:solidFill>
              <a:latin typeface="Arial" panose="020B0604020202020204" pitchFamily="34" charset="0"/>
              <a:ea typeface="+mn-ea"/>
              <a:cs typeface="Arial" panose="020B0604020202020204" pitchFamily="34" charset="0"/>
            </a:endParaRPr>
          </a:p>
          <a:p>
            <a:pPr marL="914400" lvl="2" indent="0">
              <a:buFont typeface="Arial"/>
              <a:buNone/>
            </a:pPr>
            <a:endParaRPr lang="en-US" sz="1200" kern="1200" dirty="0" smtClean="0">
              <a:solidFill>
                <a:schemeClr val="tx1"/>
              </a:solidFill>
              <a:latin typeface="Arial" panose="020B0604020202020204" pitchFamily="34" charset="0"/>
              <a:ea typeface="+mn-ea"/>
              <a:cs typeface="Arial" panose="020B0604020202020204" pitchFamily="34" charset="0"/>
            </a:endParaRPr>
          </a:p>
          <a:p>
            <a:pPr marL="0" lvl="0" indent="0">
              <a:buFont typeface="Arial"/>
              <a:buNone/>
            </a:pPr>
            <a:r>
              <a:rPr lang="en-GB" b="1" dirty="0" smtClean="0">
                <a:latin typeface="Arial" panose="020B0604020202020204" pitchFamily="34" charset="0"/>
                <a:cs typeface="Arial" panose="020B0604020202020204" pitchFamily="34" charset="0"/>
              </a:rPr>
              <a:t>Bridge: </a:t>
            </a:r>
          </a:p>
          <a:p>
            <a:pPr marL="0" lvl="0" indent="0">
              <a:buFont typeface="Arial"/>
              <a:buNone/>
            </a:pPr>
            <a:r>
              <a:rPr lang="en-GB" b="0" dirty="0" smtClean="0">
                <a:latin typeface="Arial" panose="020B0604020202020204" pitchFamily="34" charset="0"/>
                <a:cs typeface="Arial" panose="020B0604020202020204" pitchFamily="34" charset="0"/>
              </a:rPr>
              <a:t>Now for a quick refresher on the production of saliva…</a:t>
            </a:r>
          </a:p>
          <a:p>
            <a:endParaRPr lang="en-GB" b="0" dirty="0" smtClean="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r>
              <a:rPr lang="en-GB" b="1" dirty="0" smtClean="0">
                <a:latin typeface="Arial" panose="020B0604020202020204" pitchFamily="34" charset="0"/>
                <a:cs typeface="Arial" panose="020B0604020202020204" pitchFamily="34" charset="0"/>
              </a:rPr>
              <a:t>Mike Dodds’ presentation script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It’s not all doom and gloom</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We do have some things providing a true antidote to all the sugar in the mouth, and that’s saliva</a:t>
            </a:r>
          </a:p>
          <a:p>
            <a:pPr marL="171450" indent="-171450">
              <a:buFont typeface="Arial" panose="020B0604020202020204" pitchFamily="34" charset="0"/>
              <a:buChar char="•"/>
            </a:pPr>
            <a:r>
              <a:rPr lang="en-US" i="1" dirty="0" smtClean="0">
                <a:latin typeface="Arial" panose="020B0604020202020204" pitchFamily="34" charset="0"/>
                <a:cs typeface="Arial" panose="020B0604020202020204" pitchFamily="34" charset="0"/>
              </a:rPr>
              <a:t>Describe diagram as above</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385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latin typeface="Arial" panose="020B0604020202020204" pitchFamily="34" charset="0"/>
                <a:cs typeface="Arial" panose="020B0604020202020204" pitchFamily="34" charset="0"/>
              </a:rPr>
              <a:t>Key points:</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Remind the audience that saliva is made by the three major,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paired salivary glands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 parotid glands</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 submandibular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glands; and</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 sublingual glands</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as well as the minor salivary glands within the lips, the tongue,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cheeks and </a:t>
            </a:r>
            <a:r>
              <a:rPr lang="en-GB" sz="1200" kern="1200" dirty="0" smtClean="0">
                <a:solidFill>
                  <a:schemeClr val="tx1"/>
                </a:solidFill>
                <a:effectLst/>
                <a:latin typeface="Arial" panose="020B0604020202020204" pitchFamily="34" charset="0"/>
                <a:ea typeface="+mn-ea"/>
                <a:cs typeface="Arial" panose="020B0604020202020204" pitchFamily="34" charset="0"/>
              </a:rPr>
              <a:t>oral mucosa. </a:t>
            </a:r>
          </a:p>
          <a:p>
            <a:pPr marL="171450" lvl="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The type of salivary secretion varies according to gland</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Secretions from the parotid gland are serous or watery in consistency but high in the inorganic component [calcium bicarbonate], those from the submandibular and sublingual glands, and particularly the minor [mucous] glands, are much more viscous, due to their glycoprotein content.</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As does the contribution that each pair of glands makes to the overall production of</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saliva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at rest – and when stimulated</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Under resting conditions, the submandibular gland is responsible for most – almost two thirds - of the overall flow… 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a:t>
            </a:r>
            <a:r>
              <a:rPr lang="en-GB" sz="1200" kern="1200" dirty="0" smtClean="0">
                <a:solidFill>
                  <a:schemeClr val="tx1"/>
                </a:solidFill>
                <a:effectLst/>
                <a:latin typeface="Arial" panose="020B0604020202020204" pitchFamily="34" charset="0"/>
                <a:ea typeface="+mn-ea"/>
                <a:cs typeface="Arial" panose="020B0604020202020204" pitchFamily="34" charset="0"/>
              </a:rPr>
              <a:t>he parotid gland for only around 20 percent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However,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a:t>
            </a:r>
            <a:r>
              <a:rPr lang="en-GB" sz="1200" kern="1200" dirty="0" smtClean="0">
                <a:solidFill>
                  <a:schemeClr val="tx1"/>
                </a:solidFill>
                <a:effectLst/>
                <a:latin typeface="Arial" panose="020B0604020202020204" pitchFamily="34" charset="0"/>
                <a:ea typeface="+mn-ea"/>
                <a:cs typeface="Arial" panose="020B0604020202020204" pitchFamily="34" charset="0"/>
              </a:rPr>
              <a:t>hese levels switch when the flow is stimulated, through chewing, to the extent that production by the parotid gland more than doubles to between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50 and 60 </a:t>
            </a:r>
            <a:r>
              <a:rPr lang="en-GB" sz="1200" kern="1200" dirty="0" smtClean="0">
                <a:solidFill>
                  <a:schemeClr val="tx1"/>
                </a:solidFill>
                <a:effectLst/>
                <a:latin typeface="Arial" panose="020B0604020202020204" pitchFamily="34" charset="0"/>
                <a:ea typeface="+mn-ea"/>
                <a:cs typeface="Arial" panose="020B0604020202020204" pitchFamily="34" charset="0"/>
              </a:rPr>
              <a:t>percent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The important point here is that 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higher levels of </a:t>
            </a:r>
            <a:r>
              <a:rPr lang="en-GB" sz="1200" kern="1200" dirty="0" smtClean="0">
                <a:solidFill>
                  <a:schemeClr val="tx1"/>
                </a:solidFill>
                <a:effectLst/>
                <a:latin typeface="Arial" panose="020B0604020202020204" pitchFamily="34" charset="0"/>
                <a:ea typeface="+mn-ea"/>
                <a:cs typeface="Arial" panose="020B0604020202020204" pitchFamily="34" charset="0"/>
              </a:rPr>
              <a:t>bicarbonate in parotid-produced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saliva </a:t>
            </a:r>
            <a:r>
              <a:rPr lang="en-GB" sz="1200" kern="1200" dirty="0" smtClean="0">
                <a:solidFill>
                  <a:schemeClr val="tx1"/>
                </a:solidFill>
                <a:effectLst/>
                <a:latin typeface="Arial" panose="020B0604020202020204" pitchFamily="34" charset="0"/>
                <a:ea typeface="+mn-ea"/>
                <a:cs typeface="Arial" panose="020B0604020202020204" pitchFamily="34" charset="0"/>
              </a:rPr>
              <a:t>provide a strong buffer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 which helps to promote remineralisation</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smtClean="0">
              <a:latin typeface="Arial" panose="020B0604020202020204" pitchFamily="34" charset="0"/>
              <a:cs typeface="Arial" panose="020B0604020202020204" pitchFamily="34" charset="0"/>
            </a:endParaRPr>
          </a:p>
          <a:p>
            <a:r>
              <a:rPr lang="en-GB" b="1" dirty="0" smtClean="0">
                <a:latin typeface="Arial" panose="020B0604020202020204" pitchFamily="34" charset="0"/>
                <a:cs typeface="Arial" panose="020B0604020202020204" pitchFamily="34" charset="0"/>
              </a:rPr>
              <a:t>Bridge:</a:t>
            </a:r>
          </a:p>
          <a:p>
            <a:r>
              <a:rPr lang="en-GB" b="0" dirty="0" smtClean="0">
                <a:latin typeface="Arial" panose="020B0604020202020204" pitchFamily="34" charset="0"/>
                <a:cs typeface="Arial" panose="020B0604020202020204" pitchFamily="34" charset="0"/>
              </a:rPr>
              <a:t>Let’s take a more detailed look at the composition of stimulated versus unstimulated saliva and why this is important.</a:t>
            </a:r>
          </a:p>
          <a:p>
            <a:endParaRPr lang="en-GB" b="1" dirty="0" smtClean="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r>
              <a:rPr lang="en-GB" b="1" dirty="0" smtClean="0">
                <a:latin typeface="Arial" panose="020B0604020202020204" pitchFamily="34" charset="0"/>
                <a:cs typeface="Arial" panose="020B0604020202020204" pitchFamily="34" charset="0"/>
              </a:rPr>
              <a:t>Mike Dodds’ presentation script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Saliva, as you will no doubt recall, is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constituted by the secretions of the three paired major salivary glands; the parotid, submandibular and sublingual</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It also contains the secretions of the minor salivary glands, of which there are hundreds contained within the submucosa of the oral mucosa – in the lips, tongue and cheeks - and some gingival </a:t>
            </a:r>
            <a:r>
              <a:rPr lang="en-US" sz="1200" b="0" i="0" u="none" strike="noStrike" kern="1200" baseline="0" dirty="0" err="1" smtClean="0">
                <a:solidFill>
                  <a:schemeClr val="tx1"/>
                </a:solidFill>
                <a:latin typeface="Arial" panose="020B0604020202020204" pitchFamily="34" charset="0"/>
                <a:ea typeface="+mn-ea"/>
                <a:cs typeface="Arial" panose="020B0604020202020204" pitchFamily="34" charset="0"/>
              </a:rPr>
              <a:t>crevicular</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fluid</a:t>
            </a:r>
          </a:p>
          <a:p>
            <a:pPr marL="171450" lvl="0" indent="-171450">
              <a:buFont typeface="Arial" panose="020B0604020202020204" pitchFamily="34" charset="0"/>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The type of salivary secretion varies according to gland</a:t>
            </a:r>
          </a:p>
          <a:p>
            <a:pPr marL="171450" lvl="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Secretions from the parotid gland are serous or watery in consistency, those from the submandibular and sublingual glands, and particularly the minor [mucous] glands, are much more viscous, due to their glycoprotein content</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As does the contribution that each pair of glands makes to the overall production of</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saliva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at rest – and when stimulated</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Under resting conditions, the submandibular gland is responsible for close to two-thirds of the total saliva production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and the parotid for around 20 percent</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However,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a:t>
            </a:r>
            <a:r>
              <a:rPr lang="en-GB" sz="1200" kern="1200" dirty="0" smtClean="0">
                <a:solidFill>
                  <a:schemeClr val="tx1"/>
                </a:solidFill>
                <a:effectLst/>
                <a:latin typeface="Arial" panose="020B0604020202020204" pitchFamily="34" charset="0"/>
                <a:ea typeface="+mn-ea"/>
                <a:cs typeface="Arial" panose="020B0604020202020204" pitchFamily="34" charset="0"/>
              </a:rPr>
              <a:t>hese levels switch when the flow is stimulated, through chewing, to the extent that production by the parotid gland increases to between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50 and 60 </a:t>
            </a:r>
            <a:r>
              <a:rPr lang="en-GB" sz="1200" kern="1200" dirty="0" smtClean="0">
                <a:solidFill>
                  <a:schemeClr val="tx1"/>
                </a:solidFill>
                <a:effectLst/>
                <a:latin typeface="Arial" panose="020B0604020202020204" pitchFamily="34" charset="0"/>
                <a:ea typeface="+mn-ea"/>
                <a:cs typeface="Arial" panose="020B0604020202020204" pitchFamily="34" charset="0"/>
              </a:rPr>
              <a:t>percent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The important point here is that 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higher levels of </a:t>
            </a:r>
            <a:r>
              <a:rPr lang="en-GB" sz="1200" kern="1200" dirty="0" smtClean="0">
                <a:solidFill>
                  <a:schemeClr val="tx1"/>
                </a:solidFill>
                <a:effectLst/>
                <a:latin typeface="Arial" panose="020B0604020202020204" pitchFamily="34" charset="0"/>
                <a:ea typeface="+mn-ea"/>
                <a:cs typeface="Arial" panose="020B0604020202020204" pitchFamily="34" charset="0"/>
              </a:rPr>
              <a:t>bicarbonate in parotid-produced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saliva </a:t>
            </a:r>
            <a:r>
              <a:rPr lang="en-GB" sz="1200" kern="1200" dirty="0" smtClean="0">
                <a:solidFill>
                  <a:schemeClr val="tx1"/>
                </a:solidFill>
                <a:effectLst/>
                <a:latin typeface="Arial" panose="020B0604020202020204" pitchFamily="34" charset="0"/>
                <a:ea typeface="+mn-ea"/>
                <a:cs typeface="Arial" panose="020B0604020202020204" pitchFamily="34" charset="0"/>
              </a:rPr>
              <a:t>provide a strong buffer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 which helps to promote remineralisation</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endParaRPr lang="en-GB" dirty="0" smtClean="0"/>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15</a:t>
            </a:fld>
            <a:endParaRPr lang="en-US" dirty="0"/>
          </a:p>
        </p:txBody>
      </p:sp>
    </p:spTree>
    <p:extLst>
      <p:ext uri="{BB962C8B-B14F-4D97-AF65-F5344CB8AC3E}">
        <p14:creationId xmlns:p14="http://schemas.microsoft.com/office/powerpoint/2010/main" val="1221485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latin typeface="Arial" panose="020B0604020202020204" pitchFamily="34" charset="0"/>
                <a:cs typeface="Arial" panose="020B0604020202020204" pitchFamily="34" charset="0"/>
              </a:rPr>
              <a:t>Key points:</a:t>
            </a:r>
          </a:p>
          <a:p>
            <a:pPr marL="171450"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H</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ighlight that the composition of saliva varies according to many factors including the gland type from which it is secreted. </a:t>
            </a:r>
          </a:p>
          <a:p>
            <a:pPr marL="17145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Explain the terms unstimulated and stimulated saliva:</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At rest, there is a small, continuous salivary flow (SF), termed ‘unstimulated’ saliva present in the form of a film that covers, moisturizes, and lubricates the oral tissues</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On the other hand, stimulated saliva is produced as a result of mechanical, gustatory, olfactory, or pharmacological stimulus, contributing around 40 to 50% of daily salivary production</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The average compositions of both unstimulated and chewing-stimulated whole saliva are shown in </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this table</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The key points to note here are:</a:t>
            </a:r>
          </a:p>
          <a:p>
            <a:pPr marL="1085850" lvl="2"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saliva is 99 percent water</a:t>
            </a:r>
          </a:p>
          <a:p>
            <a:pPr marL="1085850" lvl="2"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sodium levels in stimulated saliva are nearly four times higher than in unstimulated saliva;</a:t>
            </a:r>
          </a:p>
          <a:p>
            <a:pPr marL="1085850" lvl="2"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the pH of stimulated saliva is higher than unstimulated saliva – a direct result of the fact that:</a:t>
            </a:r>
          </a:p>
          <a:p>
            <a:pPr marL="1085850" lvl="2"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bicarbonate levels in stimulated saliva are nearly three times higher than in unstimulated saliva</a:t>
            </a:r>
          </a:p>
          <a:p>
            <a:pPr marL="171450"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Briefly explain how the flow rate varies:</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salivary flow rate exhibits circadian variation and peaks in the late afternoon</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normal salivary flow rates are in the region of 0.3-0.4 ml/min when unstimulated and 1.5-2.0 ml/min when stimulated, although both rates have wide normal ranges </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approximately 0.5 – 0.6 litres of saliva is secreted every day; and </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during sleep, flow rate is negligible</a:t>
            </a:r>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r>
              <a:rPr lang="en-GB" b="1" dirty="0" smtClean="0">
                <a:latin typeface="Arial" panose="020B0604020202020204" pitchFamily="34" charset="0"/>
                <a:cs typeface="Arial" panose="020B0604020202020204" pitchFamily="34" charset="0"/>
              </a:rPr>
              <a:t>Bridge: </a:t>
            </a:r>
            <a:endParaRPr lang="en-GB" b="0" dirty="0" smtClean="0">
              <a:latin typeface="Arial" panose="020B0604020202020204" pitchFamily="34" charset="0"/>
              <a:cs typeface="Arial" panose="020B0604020202020204" pitchFamily="34" charset="0"/>
            </a:endParaRPr>
          </a:p>
          <a:p>
            <a:r>
              <a:rPr lang="en-GB" b="0" dirty="0" smtClean="0">
                <a:latin typeface="Arial" panose="020B0604020202020204" pitchFamily="34" charset="0"/>
                <a:cs typeface="Arial" panose="020B0604020202020204" pitchFamily="34" charset="0"/>
              </a:rPr>
              <a:t>Before we move on to the oral health benefits of sugar-free gum - let’s recap what we’ve learnt about saliva.</a:t>
            </a:r>
          </a:p>
          <a:p>
            <a:endParaRPr lang="en-GB" b="1" dirty="0" smtClean="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r>
              <a:rPr lang="en-GB" b="1" dirty="0" smtClean="0">
                <a:latin typeface="Arial" panose="020B0604020202020204" pitchFamily="34" charset="0"/>
                <a:cs typeface="Arial" panose="020B0604020202020204" pitchFamily="34" charset="0"/>
              </a:rPr>
              <a:t>Mike Dodds’ presentation script:</a:t>
            </a:r>
          </a:p>
          <a:p>
            <a:pPr marL="171450" lvl="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Unstimulated saliva is basically the saliva produced at rest – in the absence of any type of stimulation</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it is present in the form of a film that covers, moisturizes, and lubricates the oral tissues</a:t>
            </a:r>
          </a:p>
          <a:p>
            <a:pPr marL="171450" lvl="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Stimulated saliva is produced as a result of mechanical, gustatory, olfactory, or pharmacological stimulus, contributing around 40 to 50% of daily salivary production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This table shows the composition of unstimulated and chewing-stimulated whole saliva </a:t>
            </a:r>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The key points to note here are:</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saliva is 99 percent water</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looking at the sodium levels – you can see its much higher in stimulated saliva than in unstimulated saliva;</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and there’s a difference in the pH values too – again, you can see here that the pH is higher for stimulated saliva </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which is a direct result of the fact shown here… that bicarbonate levels in stimulated saliva are nearly three times higher than in unstimulated saliva</a:t>
            </a:r>
          </a:p>
          <a:p>
            <a:pPr marL="171450" lvl="0" indent="-171450">
              <a:buFont typeface="Arial" panose="020B0604020202020204" pitchFamily="34" charset="0"/>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Looking briefly at flow rates:</a:t>
            </a:r>
          </a:p>
          <a:p>
            <a:pPr marL="628650" lvl="1" indent="-17145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it </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follows the circadian rhythm and peaks in the afternoon</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 ‘normal’ unstimulated salivary flow rate is around 0.4 ml/min </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this figure can increase by up to 10 times when stimulated although rates vary widely from person to person</a:t>
            </a:r>
          </a:p>
          <a:p>
            <a:pPr marL="628650" lvl="1"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On average approximately 0.5 – 0.6 litres of saliva is secreted every day; and during sleep, flow rate is negligible</a:t>
            </a:r>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0" lvl="0" indent="0">
              <a:buFont typeface="Arial"/>
              <a:buNone/>
            </a:pPr>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16</a:t>
            </a:fld>
            <a:endParaRPr lang="en-US" dirty="0"/>
          </a:p>
        </p:txBody>
      </p:sp>
    </p:spTree>
    <p:extLst>
      <p:ext uri="{BB962C8B-B14F-4D97-AF65-F5344CB8AC3E}">
        <p14:creationId xmlns:p14="http://schemas.microsoft.com/office/powerpoint/2010/main" val="3574325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1" dirty="0" smtClean="0">
                <a:latin typeface="Arial" panose="020B0604020202020204" pitchFamily="34" charset="0"/>
                <a:cs typeface="Arial" panose="020B0604020202020204" pitchFamily="34" charset="0"/>
              </a:rPr>
              <a:t>Key points:</a:t>
            </a:r>
          </a:p>
          <a:p>
            <a:r>
              <a:rPr lang="en-GB" sz="1600" b="0" dirty="0" smtClean="0">
                <a:latin typeface="Arial" panose="020B0604020202020204" pitchFamily="34" charset="0"/>
                <a:cs typeface="Arial" panose="020B0604020202020204" pitchFamily="34" charset="0"/>
              </a:rPr>
              <a:t>Summarise what has been covered to date by reminding the audience that:</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The pH of dental plaque is a key factor in the balance between acid demineralization of the teeth and the remineralization </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After eating or drinking, plaque pH falls due to the acid accumulation in the plaque as a result of bacterial metabolization of the sugars</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Conversely, plaque pH rises when the acids are washed away or neutralized by saliva, which contains the important buffer, bicarbonate</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In healthy teeth, the loss of minerals is balanced by the reparative mechanisms of saliva  </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This equilibrium can be depicted chemically by the equation seen in the middle of this diagram</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When the saliva pH or the plaque pH is below a ‘critical value’ of about 5.5, the saliva or plaque becomes unsaturated with respect to tooth minerals</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These acidic conditions contribute to bringing phosphate and calcium ions below saturation levels, allowing the solid hydroxyapatite crystals of the tooth mineral to dissolve – the process of demineralization</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If above saturation levels, the chemical reaction will move downwards - towards remineralisation - and any damaged crystals will be repaired by the acquisition of ions from the solution.</a:t>
            </a:r>
          </a:p>
          <a:p>
            <a:pPr marL="171450"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Stimulation of saliva flow results in:</a:t>
            </a:r>
          </a:p>
          <a:p>
            <a:pPr marL="628650" lvl="1"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an increase in the washing out of acids and sugars</a:t>
            </a:r>
          </a:p>
          <a:p>
            <a:pPr marL="628650" lvl="1"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an increase in the amount and concentration of bicarbonate buffer </a:t>
            </a:r>
          </a:p>
          <a:p>
            <a:pPr marL="628650" lvl="1" indent="-171450">
              <a:buFont typeface="Arial" panose="020B0604020202020204" pitchFamily="34" charset="0"/>
              <a:buChar char="•"/>
            </a:pPr>
            <a:r>
              <a:rPr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an increase in the concentration of remineralizing ions</a:t>
            </a:r>
            <a:endParaRPr lang="en-GB" sz="1400" b="0" i="0" dirty="0" smtClean="0">
              <a:latin typeface="Arial" panose="020B0604020202020204" pitchFamily="34" charset="0"/>
              <a:cs typeface="Arial" panose="020B0604020202020204" pitchFamily="34" charset="0"/>
            </a:endParaRPr>
          </a:p>
          <a:p>
            <a:endParaRPr lang="en-GB" sz="1400"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Bridge:</a:t>
            </a:r>
          </a:p>
          <a:p>
            <a:r>
              <a:rPr lang="en-GB" sz="1400" b="0" dirty="0" smtClean="0">
                <a:latin typeface="Arial" panose="020B0604020202020204" pitchFamily="34" charset="0"/>
                <a:cs typeface="Arial" panose="020B0604020202020204" pitchFamily="34" charset="0"/>
              </a:rPr>
              <a:t>Now</a:t>
            </a:r>
            <a:r>
              <a:rPr lang="en-GB" sz="1400" b="0" baseline="0" dirty="0" smtClean="0">
                <a:latin typeface="Arial" panose="020B0604020202020204" pitchFamily="34" charset="0"/>
                <a:cs typeface="Arial" panose="020B0604020202020204" pitchFamily="34" charset="0"/>
              </a:rPr>
              <a:t> let’s look at the oral health benefits of sugar-free gum…</a:t>
            </a:r>
          </a:p>
          <a:p>
            <a:endParaRPr lang="en-GB" sz="1400" b="0" baseline="0" dirty="0" smtClean="0">
              <a:latin typeface="Arial" panose="020B0604020202020204" pitchFamily="34" charset="0"/>
              <a:cs typeface="Arial" panose="020B0604020202020204" pitchFamily="34" charset="0"/>
            </a:endParaRPr>
          </a:p>
          <a:p>
            <a:endParaRPr lang="en-GB" sz="1400" b="0" baseline="0" dirty="0" smtClean="0">
              <a:latin typeface="Arial" panose="020B0604020202020204" pitchFamily="34" charset="0"/>
              <a:cs typeface="Arial" panose="020B0604020202020204" pitchFamily="34" charset="0"/>
            </a:endParaRPr>
          </a:p>
          <a:p>
            <a:r>
              <a:rPr lang="en-GB" sz="1400" b="1" baseline="0" dirty="0" smtClean="0">
                <a:latin typeface="Arial" panose="020B0604020202020204" pitchFamily="34" charset="0"/>
                <a:cs typeface="Arial" panose="020B0604020202020204" pitchFamily="34" charset="0"/>
              </a:rPr>
              <a:t>Mike Dodds’ presentation script:</a:t>
            </a:r>
          </a:p>
          <a:p>
            <a:r>
              <a:rPr lang="en-GB" sz="1400" b="0" baseline="0" dirty="0" smtClean="0">
                <a:latin typeface="Arial" panose="020B0604020202020204" pitchFamily="34" charset="0"/>
                <a:cs typeface="Arial" panose="020B0604020202020204" pitchFamily="34" charset="0"/>
              </a:rPr>
              <a:t>As above</a:t>
            </a:r>
          </a:p>
          <a:p>
            <a:endParaRPr lang="en-GB" sz="1400" b="0" dirty="0" smtClean="0"/>
          </a:p>
        </p:txBody>
      </p:sp>
      <p:sp>
        <p:nvSpPr>
          <p:cNvPr id="4" name="Slide Number Placeholder 3"/>
          <p:cNvSpPr>
            <a:spLocks noGrp="1"/>
          </p:cNvSpPr>
          <p:nvPr>
            <p:ph type="sldNum" sz="quarter" idx="10"/>
          </p:nvPr>
        </p:nvSpPr>
        <p:spPr/>
        <p:txBody>
          <a:bodyPr/>
          <a:lstStyle/>
          <a:p>
            <a:fld id="{03945E5F-5E50-CC4A-8F6D-73E852CA3CBA}" type="slidenum">
              <a:rPr lang="en-US" smtClean="0"/>
              <a:t>17</a:t>
            </a:fld>
            <a:endParaRPr lang="en-US" dirty="0"/>
          </a:p>
        </p:txBody>
      </p:sp>
    </p:spTree>
    <p:extLst>
      <p:ext uri="{BB962C8B-B14F-4D97-AF65-F5344CB8AC3E}">
        <p14:creationId xmlns:p14="http://schemas.microsoft.com/office/powerpoint/2010/main" val="2926477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Pause, let audience</a:t>
            </a:r>
            <a:r>
              <a:rPr lang="en-GB" baseline="0" dirty="0" smtClean="0"/>
              <a:t> read slide.</a:t>
            </a:r>
            <a:endParaRPr lang="en-GB" dirty="0" smtClean="0"/>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18</a:t>
            </a:fld>
            <a:endParaRPr lang="en-US" dirty="0"/>
          </a:p>
        </p:txBody>
      </p:sp>
    </p:spTree>
    <p:extLst>
      <p:ext uri="{BB962C8B-B14F-4D97-AF65-F5344CB8AC3E}">
        <p14:creationId xmlns:p14="http://schemas.microsoft.com/office/powerpoint/2010/main" val="3421151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1" dirty="0" smtClean="0"/>
              <a:t>Key points:</a:t>
            </a:r>
          </a:p>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Describe</a:t>
            </a:r>
            <a:r>
              <a:rPr lang="en-GB" sz="1600" baseline="0" dirty="0" smtClean="0">
                <a:latin typeface="Arial" panose="020B0604020202020204" pitchFamily="34" charset="0"/>
                <a:cs typeface="Arial" panose="020B0604020202020204" pitchFamily="34" charset="0"/>
              </a:rPr>
              <a:t> the composition of sugar free gum:</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GB" sz="1600" b="1" dirty="0" smtClean="0">
                <a:latin typeface="Arial" panose="020B0604020202020204" pitchFamily="34" charset="0"/>
                <a:cs typeface="Arial" panose="020B0604020202020204" pitchFamily="34" charset="0"/>
              </a:rPr>
              <a:t>Polyols</a:t>
            </a:r>
            <a:r>
              <a:rPr lang="en-GB" sz="1600" b="1" baseline="0" dirty="0" smtClean="0">
                <a:latin typeface="Arial" panose="020B0604020202020204" pitchFamily="34" charset="0"/>
                <a:cs typeface="Arial" panose="020B0604020202020204" pitchFamily="34" charset="0"/>
              </a:rPr>
              <a:t> </a:t>
            </a:r>
            <a:r>
              <a:rPr lang="en-GB" sz="1600" b="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sugar-free gums are traditionally sweetened with polyol (sugar alcohol) sweeteners including:</a:t>
            </a:r>
            <a:r>
              <a:rPr lang="en-GB" sz="160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sorbitol, mannitol</a:t>
            </a:r>
            <a:r>
              <a:rPr lang="en-GB" sz="1600" baseline="0" dirty="0" smtClean="0">
                <a:latin typeface="Arial" panose="020B0604020202020204" pitchFamily="34" charset="0"/>
                <a:cs typeface="Arial" panose="020B0604020202020204" pitchFamily="34" charset="0"/>
              </a:rPr>
              <a:t> and</a:t>
            </a:r>
            <a:r>
              <a:rPr lang="en-GB" sz="1600" dirty="0" smtClean="0">
                <a:latin typeface="Arial" panose="020B0604020202020204" pitchFamily="34" charset="0"/>
                <a:cs typeface="Arial" panose="020B0604020202020204" pitchFamily="34" charset="0"/>
              </a:rPr>
              <a:t> xylitol</a:t>
            </a:r>
          </a:p>
          <a:p>
            <a:pPr marL="1200150" marR="0" lvl="2" indent="-285750" algn="l" defTabSz="457200" rtl="0" eaLnBrk="1" fontAlgn="auto" latinLnBrk="0" hangingPunct="1">
              <a:lnSpc>
                <a:spcPct val="100000"/>
              </a:lnSpc>
              <a:spcBef>
                <a:spcPts val="0"/>
              </a:spcBef>
              <a:spcAft>
                <a:spcPts val="0"/>
              </a:spcAft>
              <a:buClrTx/>
              <a:buSzTx/>
              <a:buFont typeface="Arial"/>
              <a:buChar char="•"/>
              <a:tabLst/>
              <a:defRPr/>
            </a:pPr>
            <a:r>
              <a:rPr lang="en-GB" sz="1600" b="0" baseline="0" dirty="0" smtClean="0">
                <a:latin typeface="Arial" panose="020B0604020202020204" pitchFamily="34" charset="0"/>
                <a:cs typeface="Arial" panose="020B0604020202020204" pitchFamily="34" charset="0"/>
              </a:rPr>
              <a:t>These </a:t>
            </a:r>
            <a:r>
              <a:rPr lang="en-US" sz="1200" kern="1200" dirty="0" smtClean="0">
                <a:solidFill>
                  <a:schemeClr val="tx1"/>
                </a:solidFill>
                <a:latin typeface="+mn-lt"/>
                <a:ea typeface="+mn-ea"/>
                <a:cs typeface="+mn-cs"/>
              </a:rPr>
              <a:t>artificial sweeteners deliver long-lasting, noncaloric taste and</a:t>
            </a:r>
            <a:r>
              <a:rPr lang="en-US" sz="1200" kern="1200" baseline="0" dirty="0" smtClean="0">
                <a:solidFill>
                  <a:schemeClr val="tx1"/>
                </a:solidFill>
                <a:latin typeface="+mn-lt"/>
                <a:ea typeface="+mn-ea"/>
                <a:cs typeface="+mn-cs"/>
              </a:rPr>
              <a:t> can help to protect the teeth from dental caries</a:t>
            </a:r>
          </a:p>
          <a:p>
            <a:pPr marL="1200150" lvl="2" indent="-285750">
              <a:buFont typeface="Arial"/>
              <a:buChar char="•"/>
            </a:pPr>
            <a:r>
              <a:rPr lang="en-GB" sz="1600" b="0" dirty="0" smtClean="0">
                <a:latin typeface="Arial" panose="020B0604020202020204" pitchFamily="34" charset="0"/>
                <a:cs typeface="Arial" panose="020B0604020202020204" pitchFamily="34" charset="0"/>
              </a:rPr>
              <a:t>Recent systematic reviews conclude</a:t>
            </a:r>
            <a:r>
              <a:rPr lang="en-GB" sz="1600" b="0" baseline="0" dirty="0" smtClean="0">
                <a:latin typeface="Arial" panose="020B0604020202020204" pitchFamily="34" charset="0"/>
                <a:cs typeface="Arial" panose="020B0604020202020204" pitchFamily="34" charset="0"/>
              </a:rPr>
              <a:t> that r</a:t>
            </a:r>
            <a:r>
              <a:rPr lang="en-GB" sz="1600" b="0" dirty="0" smtClean="0">
                <a:latin typeface="Arial" panose="020B0604020202020204" pitchFamily="34" charset="0"/>
                <a:cs typeface="Arial" panose="020B0604020202020204" pitchFamily="34" charset="0"/>
              </a:rPr>
              <a:t>egular use of polyol-containing chewing gum can lead to a reduction in dental caries and is an effective addition to oral health regimens</a:t>
            </a:r>
            <a:endParaRPr lang="en-GB" sz="1400" b="0" dirty="0" smtClean="0">
              <a:latin typeface="Arial" panose="020B0604020202020204" pitchFamily="34" charset="0"/>
              <a:cs typeface="Arial" panose="020B0604020202020204" pitchFamily="34" charset="0"/>
            </a:endParaRPr>
          </a:p>
          <a:p>
            <a:pPr marL="742950" lvl="1" indent="-285750">
              <a:buFont typeface="Arial"/>
              <a:buChar char="•"/>
            </a:pPr>
            <a:r>
              <a:rPr lang="en-US" sz="1400" b="1" kern="1200" dirty="0" smtClean="0">
                <a:solidFill>
                  <a:schemeClr val="tx1"/>
                </a:solidFill>
                <a:latin typeface="+mn-lt"/>
                <a:ea typeface="+mn-ea"/>
                <a:cs typeface="+mn-cs"/>
              </a:rPr>
              <a:t>Gum Base</a:t>
            </a:r>
            <a:r>
              <a:rPr lang="en-US" sz="1400" b="1" kern="1200" baseline="0" dirty="0" smtClean="0">
                <a:solidFill>
                  <a:schemeClr val="tx1"/>
                </a:solidFill>
                <a:latin typeface="+mn-lt"/>
                <a:ea typeface="+mn-ea"/>
                <a:cs typeface="+mn-cs"/>
              </a:rPr>
              <a:t> </a:t>
            </a:r>
            <a:r>
              <a:rPr lang="en-US" sz="1400" b="0" kern="1200" baseline="0" dirty="0" smtClean="0">
                <a:solidFill>
                  <a:schemeClr val="tx1"/>
                </a:solidFill>
                <a:latin typeface="+mn-lt"/>
                <a:ea typeface="+mn-ea"/>
                <a:cs typeface="+mn-cs"/>
              </a:rPr>
              <a:t>- this binds </a:t>
            </a:r>
            <a:r>
              <a:rPr lang="en-US" sz="1400" b="0" kern="1200" dirty="0" smtClean="0">
                <a:solidFill>
                  <a:schemeClr val="tx1"/>
                </a:solidFill>
                <a:latin typeface="+mn-lt"/>
                <a:ea typeface="+mn-ea"/>
                <a:cs typeface="+mn-cs"/>
              </a:rPr>
              <a:t>the ingredients and is deigned to provide long-lasting flavor</a:t>
            </a:r>
            <a:r>
              <a:rPr lang="en-US" sz="1400" b="0" kern="1200" baseline="0" dirty="0" smtClean="0">
                <a:solidFill>
                  <a:schemeClr val="tx1"/>
                </a:solidFill>
                <a:latin typeface="+mn-lt"/>
                <a:ea typeface="+mn-ea"/>
                <a:cs typeface="+mn-cs"/>
              </a:rPr>
              <a:t>, a soft, smooth texture and</a:t>
            </a:r>
            <a:r>
              <a:rPr lang="en-US" sz="1400" b="0" kern="1200" dirty="0" smtClean="0">
                <a:solidFill>
                  <a:schemeClr val="tx1"/>
                </a:solidFill>
                <a:latin typeface="+mn-lt"/>
                <a:ea typeface="+mn-ea"/>
                <a:cs typeface="+mn-cs"/>
              </a:rPr>
              <a:t> reduced levels of tackiness</a:t>
            </a:r>
          </a:p>
          <a:p>
            <a:pPr marL="742950" lvl="1" indent="-285750">
              <a:buFont typeface="Arial"/>
              <a:buChar char="•"/>
            </a:pPr>
            <a:r>
              <a:rPr lang="en-US" sz="1400" b="1" i="0" kern="1200" dirty="0" smtClean="0">
                <a:solidFill>
                  <a:schemeClr val="tx1"/>
                </a:solidFill>
                <a:latin typeface="+mn-lt"/>
                <a:ea typeface="+mn-ea"/>
                <a:cs typeface="+mn-cs"/>
              </a:rPr>
              <a:t>Gum</a:t>
            </a:r>
            <a:r>
              <a:rPr lang="en-US" sz="1400" b="1" i="0" kern="1200" baseline="0" dirty="0" smtClean="0">
                <a:solidFill>
                  <a:schemeClr val="tx1"/>
                </a:solidFill>
                <a:latin typeface="+mn-lt"/>
                <a:ea typeface="+mn-ea"/>
                <a:cs typeface="+mn-cs"/>
              </a:rPr>
              <a:t> modifiers </a:t>
            </a:r>
            <a:r>
              <a:rPr lang="en-US" sz="1400" b="0" i="0" kern="1200" baseline="0" dirty="0" smtClean="0">
                <a:solidFill>
                  <a:schemeClr val="tx1"/>
                </a:solidFill>
                <a:latin typeface="+mn-lt"/>
                <a:ea typeface="+mn-ea"/>
                <a:cs typeface="+mn-cs"/>
              </a:rPr>
              <a:t>- </a:t>
            </a:r>
            <a:r>
              <a:rPr lang="en-US" sz="1200" b="0" i="0" kern="1200" baseline="0" dirty="0" smtClean="0">
                <a:solidFill>
                  <a:schemeClr val="tx1"/>
                </a:solidFill>
                <a:latin typeface="+mn-lt"/>
                <a:ea typeface="+mn-ea"/>
                <a:cs typeface="+mn-cs"/>
              </a:rPr>
              <a:t>g</a:t>
            </a:r>
            <a:r>
              <a:rPr lang="en-US" sz="1200" b="0" i="0" kern="1200" dirty="0" smtClean="0">
                <a:solidFill>
                  <a:schemeClr val="tx1"/>
                </a:solidFill>
                <a:latin typeface="+mn-lt"/>
                <a:ea typeface="+mn-ea"/>
                <a:cs typeface="+mn-cs"/>
              </a:rPr>
              <a:t>lycerin and other products help to keep the gum soft and flexible by retaining</a:t>
            </a:r>
            <a:r>
              <a:rPr lang="en-US" sz="1200" b="0" i="0" kern="1200" baseline="0" dirty="0" smtClean="0">
                <a:solidFill>
                  <a:schemeClr val="tx1"/>
                </a:solidFill>
                <a:latin typeface="+mn-lt"/>
                <a:ea typeface="+mn-ea"/>
                <a:cs typeface="+mn-cs"/>
              </a:rPr>
              <a:t> moisture</a:t>
            </a:r>
          </a:p>
          <a:p>
            <a:pPr marL="742950" lvl="1" indent="-285750">
              <a:buFont typeface="Arial"/>
              <a:buChar char="•"/>
            </a:pPr>
            <a:r>
              <a:rPr lang="en-US" sz="1200" b="1" i="0" kern="1200" dirty="0" smtClean="0">
                <a:solidFill>
                  <a:schemeClr val="tx1"/>
                </a:solidFill>
                <a:latin typeface="+mn-lt"/>
                <a:ea typeface="+mn-ea"/>
                <a:cs typeface="+mn-cs"/>
              </a:rPr>
              <a:t>Fats/oils</a:t>
            </a:r>
            <a:r>
              <a:rPr lang="en-US" sz="1200" b="0" i="0" kern="1200" dirty="0" smtClean="0">
                <a:solidFill>
                  <a:schemeClr val="tx1"/>
                </a:solidFill>
                <a:latin typeface="+mn-lt"/>
                <a:ea typeface="+mn-ea"/>
                <a:cs typeface="+mn-cs"/>
              </a:rPr>
              <a:t> – lecithin and other vegetable oil products help to improve the taste</a:t>
            </a:r>
          </a:p>
          <a:p>
            <a:pPr marL="742950" lvl="1" indent="-285750">
              <a:buFont typeface="Arial"/>
              <a:buChar char="•"/>
            </a:pPr>
            <a:r>
              <a:rPr lang="en-US" sz="1200" b="1" i="0" kern="1200" dirty="0" smtClean="0">
                <a:solidFill>
                  <a:schemeClr val="tx1"/>
                </a:solidFill>
                <a:latin typeface="+mn-lt"/>
                <a:ea typeface="+mn-ea"/>
                <a:cs typeface="+mn-cs"/>
              </a:rPr>
              <a:t>Flavorings</a:t>
            </a:r>
            <a:r>
              <a:rPr lang="en-US" sz="1200" b="0" i="0" kern="1200" baseline="0" dirty="0" smtClean="0">
                <a:solidFill>
                  <a:schemeClr val="tx1"/>
                </a:solidFill>
                <a:latin typeface="+mn-lt"/>
                <a:ea typeface="+mn-ea"/>
                <a:cs typeface="+mn-cs"/>
              </a:rPr>
              <a:t> – for example: mint and menthol</a:t>
            </a:r>
            <a:endParaRPr lang="en-US" sz="1200" b="0" i="0" kern="1200" dirty="0" smtClean="0">
              <a:solidFill>
                <a:schemeClr val="tx1"/>
              </a:solidFill>
              <a:latin typeface="+mn-lt"/>
              <a:ea typeface="+mn-ea"/>
              <a:cs typeface="+mn-cs"/>
            </a:endParaRPr>
          </a:p>
          <a:p>
            <a:pPr marL="742950" lvl="1" indent="-285750">
              <a:buFont typeface="Arial"/>
              <a:buChar char="•"/>
            </a:pPr>
            <a:endParaRPr lang="en-GB" dirty="0" smtClean="0"/>
          </a:p>
          <a:p>
            <a:r>
              <a:rPr lang="en-GB" b="1" dirty="0" smtClean="0"/>
              <a:t>Bridge:</a:t>
            </a:r>
          </a:p>
          <a:p>
            <a:r>
              <a:rPr lang="en-US" sz="1200" kern="1200" dirty="0" smtClean="0">
                <a:solidFill>
                  <a:schemeClr val="tx1"/>
                </a:solidFill>
                <a:latin typeface="+mn-lt"/>
                <a:ea typeface="+mn-ea"/>
                <a:cs typeface="+mn-cs"/>
              </a:rPr>
              <a:t>Let’s now look at the key</a:t>
            </a:r>
            <a:r>
              <a:rPr lang="en-US" sz="1200" kern="1200" baseline="0" dirty="0" smtClean="0">
                <a:solidFill>
                  <a:schemeClr val="tx1"/>
                </a:solidFill>
                <a:latin typeface="+mn-lt"/>
                <a:ea typeface="+mn-ea"/>
                <a:cs typeface="+mn-cs"/>
              </a:rPr>
              <a:t> benefits of sugar free gum which can be largely ascribed to it’s significant stimulation of saliva.</a:t>
            </a:r>
            <a:endParaRPr lang="en-GB" b="1" dirty="0" smtClean="0"/>
          </a:p>
          <a:p>
            <a:endParaRPr lang="en-GB" b="1" dirty="0" smtClean="0"/>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19</a:t>
            </a:fld>
            <a:endParaRPr lang="en-US" dirty="0"/>
          </a:p>
        </p:txBody>
      </p:sp>
    </p:spTree>
    <p:extLst>
      <p:ext uri="{BB962C8B-B14F-4D97-AF65-F5344CB8AC3E}">
        <p14:creationId xmlns:p14="http://schemas.microsoft.com/office/powerpoint/2010/main" val="3684161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latin typeface="Arial" panose="020B0604020202020204" pitchFamily="34" charset="0"/>
                <a:cs typeface="Arial" panose="020B0604020202020204" pitchFamily="34" charset="0"/>
              </a:rPr>
              <a:t>Key points:</a:t>
            </a:r>
          </a:p>
          <a:p>
            <a:pPr marL="171450" indent="-171450">
              <a:buFont typeface="Arial" panose="020B0604020202020204" pitchFamily="34" charset="0"/>
              <a:buChar char="•"/>
            </a:pPr>
            <a:r>
              <a:rPr lang="en-GB" sz="1200" b="0" dirty="0" smtClean="0">
                <a:solidFill>
                  <a:schemeClr val="tx1"/>
                </a:solidFill>
                <a:latin typeface="Arial" panose="020B0604020202020204" pitchFamily="34" charset="0"/>
                <a:cs typeface="Arial" panose="020B0604020202020204" pitchFamily="34" charset="0"/>
              </a:rPr>
              <a:t>Explain the three</a:t>
            </a:r>
            <a:r>
              <a:rPr lang="en-GB" sz="1200" b="0" baseline="0" dirty="0" smtClean="0">
                <a:solidFill>
                  <a:schemeClr val="tx1"/>
                </a:solidFill>
                <a:latin typeface="Arial" panose="020B0604020202020204" pitchFamily="34" charset="0"/>
                <a:cs typeface="Arial" panose="020B0604020202020204" pitchFamily="34" charset="0"/>
              </a:rPr>
              <a:t> key topics to be covered during this presentation as</a:t>
            </a:r>
          </a:p>
          <a:p>
            <a:pPr marL="742950" lvl="1" indent="-2857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The link between diet, nutrition and dental caries</a:t>
            </a:r>
          </a:p>
          <a:p>
            <a:pPr marL="742950" lvl="1" indent="-2857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Saliva and its role in maintaining oral health;</a:t>
            </a:r>
            <a:r>
              <a:rPr lang="en-GB" sz="1200" baseline="0" dirty="0" smtClean="0">
                <a:solidFill>
                  <a:schemeClr val="tx1"/>
                </a:solidFill>
                <a:latin typeface="Arial" panose="020B0604020202020204" pitchFamily="34" charset="0"/>
                <a:cs typeface="Arial" panose="020B0604020202020204" pitchFamily="34" charset="0"/>
              </a:rPr>
              <a:t> and</a:t>
            </a:r>
            <a:endParaRPr lang="en-GB" sz="1200" dirty="0" smtClean="0">
              <a:solidFill>
                <a:schemeClr val="tx1"/>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The oral health benefits of sugar-free gum</a:t>
            </a: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Bridge to next slide: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Let’s start by looking at dental caries </a:t>
            </a: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1"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So in order to convince you, I’d like to cover three key topics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Firstly,</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the</a:t>
            </a:r>
            <a:r>
              <a:rPr lang="en-GB" sz="1200" kern="1200" dirty="0" smtClean="0">
                <a:solidFill>
                  <a:schemeClr val="tx1"/>
                </a:solidFill>
                <a:effectLst/>
                <a:latin typeface="Arial" panose="020B0604020202020204" pitchFamily="34" charset="0"/>
                <a:ea typeface="+mn-ea"/>
                <a:cs typeface="Arial" panose="020B0604020202020204" pitchFamily="34" charset="0"/>
              </a:rPr>
              <a:t> link</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between diet, nutrition and dental caries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Secondly, the role of saliva in maintaining oral health</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And finally, the oral</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health benefits </a:t>
            </a:r>
            <a:r>
              <a:rPr lang="en-GB" sz="1200" kern="1200" dirty="0" smtClean="0">
                <a:solidFill>
                  <a:schemeClr val="tx1"/>
                </a:solidFill>
                <a:effectLst/>
                <a:latin typeface="Arial" panose="020B0604020202020204" pitchFamily="34" charset="0"/>
                <a:ea typeface="+mn-ea"/>
                <a:cs typeface="Arial" panose="020B0604020202020204" pitchFamily="34" charset="0"/>
              </a:rPr>
              <a:t>of sugar-free gum</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3945E5F-5E50-CC4A-8F6D-73E852CA3CBA}" type="slidenum">
              <a:rPr lang="en-US" smtClean="0"/>
              <a:t>2</a:t>
            </a:fld>
            <a:endParaRPr lang="en-US" dirty="0"/>
          </a:p>
        </p:txBody>
      </p:sp>
    </p:spTree>
    <p:extLst>
      <p:ext uri="{BB962C8B-B14F-4D97-AF65-F5344CB8AC3E}">
        <p14:creationId xmlns:p14="http://schemas.microsoft.com/office/powerpoint/2010/main" val="2876308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Key points:</a:t>
            </a:r>
          </a:p>
          <a:p>
            <a:pPr marL="171450" indent="-171450">
              <a:buFont typeface="Arial"/>
              <a:buChar char="•"/>
            </a:pPr>
            <a:r>
              <a:rPr lang="en-GB" b="0" dirty="0" smtClean="0"/>
              <a:t>Explain</a:t>
            </a:r>
            <a:r>
              <a:rPr lang="en-GB" b="0" baseline="0" dirty="0" smtClean="0"/>
              <a:t> this by walking through the information contained in the two graphs:</a:t>
            </a:r>
          </a:p>
          <a:p>
            <a:pPr marL="628650" lvl="1" indent="-171450">
              <a:buFont typeface="Arial" panose="020B0604020202020204" pitchFamily="34" charset="0"/>
              <a:buChar char="•"/>
            </a:pPr>
            <a:r>
              <a:rPr lang="en-GB" sz="1200" b="0" kern="1200" dirty="0" smtClean="0">
                <a:solidFill>
                  <a:schemeClr val="tx1"/>
                </a:solidFill>
                <a:effectLst/>
                <a:latin typeface="+mn-lt"/>
                <a:ea typeface="+mn-ea"/>
                <a:cs typeface="+mn-cs"/>
              </a:rPr>
              <a:t>The X axis shows the time in minutes </a:t>
            </a:r>
          </a:p>
          <a:p>
            <a:pPr marL="628650" lvl="1" indent="-171450">
              <a:buFont typeface="Arial" panose="020B0604020202020204" pitchFamily="34" charset="0"/>
              <a:buChar char="•"/>
            </a:pPr>
            <a:r>
              <a:rPr lang="en-GB" sz="1200" b="0" kern="1200" dirty="0" smtClean="0">
                <a:solidFill>
                  <a:schemeClr val="tx1"/>
                </a:solidFill>
                <a:effectLst/>
                <a:latin typeface="+mn-lt"/>
                <a:ea typeface="+mn-ea"/>
                <a:cs typeface="+mn-cs"/>
              </a:rPr>
              <a:t>The Y axis measures the flow rate of saliva in mL/min</a:t>
            </a:r>
            <a:endParaRPr lang="en-GB" b="0" dirty="0" smtClean="0"/>
          </a:p>
          <a:p>
            <a:pPr marL="628650" lvl="1" indent="-171450">
              <a:buFont typeface="Arial" panose="020B0604020202020204" pitchFamily="34" charset="0"/>
              <a:buChar char="•"/>
            </a:pPr>
            <a:r>
              <a:rPr lang="en-GB" sz="1200" b="0" kern="1200" dirty="0" smtClean="0">
                <a:solidFill>
                  <a:schemeClr val="tx1"/>
                </a:solidFill>
                <a:effectLst/>
                <a:latin typeface="+mn-lt"/>
                <a:ea typeface="+mn-ea"/>
                <a:cs typeface="+mn-cs"/>
              </a:rPr>
              <a:t>The</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solid</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horizontal line shows</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normal mean </a:t>
            </a:r>
            <a:r>
              <a:rPr lang="en-GB" sz="1200" dirty="0" smtClean="0">
                <a:latin typeface="Arial"/>
                <a:cs typeface="Arial"/>
              </a:rPr>
              <a:t>unstimulated saliva</a:t>
            </a:r>
            <a:r>
              <a:rPr lang="en-GB" sz="1200" baseline="0" dirty="0" smtClean="0">
                <a:latin typeface="Arial"/>
                <a:cs typeface="Arial"/>
              </a:rPr>
              <a:t> at </a:t>
            </a:r>
            <a:r>
              <a:rPr lang="en-GB" sz="1200" dirty="0" smtClean="0">
                <a:latin typeface="Arial"/>
                <a:cs typeface="Arial"/>
              </a:rPr>
              <a:t>0.4 mL/minute</a:t>
            </a:r>
          </a:p>
          <a:p>
            <a:pPr marL="628650" lvl="1" indent="-171450">
              <a:buFont typeface="Arial" panose="020B0604020202020204" pitchFamily="34" charset="0"/>
              <a:buChar char="•"/>
            </a:pPr>
            <a:r>
              <a:rPr lang="en-GB" sz="1200" dirty="0" smtClean="0">
                <a:latin typeface="Arial"/>
                <a:cs typeface="Arial"/>
              </a:rPr>
              <a:t>The</a:t>
            </a:r>
            <a:r>
              <a:rPr lang="en-GB" sz="1200" baseline="0" dirty="0" smtClean="0">
                <a:latin typeface="Arial"/>
                <a:cs typeface="Arial"/>
              </a:rPr>
              <a:t> pink line shows the increase in saliva flow rate of flavoured gums</a:t>
            </a:r>
          </a:p>
          <a:p>
            <a:pPr marL="628650" lvl="1" indent="-171450">
              <a:buFont typeface="Arial" panose="020B0604020202020204" pitchFamily="34" charset="0"/>
              <a:buChar char="•"/>
            </a:pPr>
            <a:r>
              <a:rPr lang="en-GB" sz="1200" baseline="0" dirty="0" smtClean="0">
                <a:latin typeface="Arial"/>
                <a:cs typeface="Arial"/>
              </a:rPr>
              <a:t>The blue line shows the increase in saliva rate when stimulated by gum base (unflavoured) alone</a:t>
            </a:r>
          </a:p>
          <a:p>
            <a:pPr marL="171450" lvl="0" indent="-171450">
              <a:buFont typeface="Arial" panose="020B0604020202020204" pitchFamily="34" charset="0"/>
              <a:buChar char="•"/>
            </a:pPr>
            <a:r>
              <a:rPr lang="en-GB" sz="1200" baseline="0" dirty="0" smtClean="0">
                <a:latin typeface="Arial"/>
                <a:cs typeface="Arial"/>
              </a:rPr>
              <a:t>The key points to note here are that:</a:t>
            </a:r>
            <a:endParaRPr lang="en-GB" sz="1200" dirty="0" smtClean="0">
              <a:latin typeface="Arial"/>
              <a:cs typeface="Arial"/>
            </a:endParaRPr>
          </a:p>
          <a:p>
            <a:pPr marL="714375" lvl="1" indent="-257175" fontAlgn="base">
              <a:spcAft>
                <a:spcPct val="0"/>
              </a:spcAft>
              <a:buFont typeface="Arial" panose="020B0604020202020204" pitchFamily="34" charset="0"/>
              <a:buChar char="•"/>
            </a:pPr>
            <a:r>
              <a:rPr lang="en-GB" sz="1200" dirty="0" smtClean="0">
                <a:latin typeface="Arial"/>
                <a:cs typeface="Arial"/>
              </a:rPr>
              <a:t>The initial stimulated flow rate with flavoured gums was about 10 – 12x greater</a:t>
            </a:r>
            <a:r>
              <a:rPr lang="en-GB" sz="1200" baseline="0" dirty="0" smtClean="0">
                <a:latin typeface="Arial"/>
                <a:cs typeface="Arial"/>
              </a:rPr>
              <a:t> than the unstimulated flow rate</a:t>
            </a:r>
          </a:p>
          <a:p>
            <a:pPr marL="714375" marR="0" lvl="1" indent="-257175" algn="l" defTabSz="457200" rtl="0" eaLnBrk="1" fontAlgn="base" latinLnBrk="0" hangingPunct="1">
              <a:lnSpc>
                <a:spcPct val="100000"/>
              </a:lnSpc>
              <a:spcBef>
                <a:spcPts val="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difference between the two lines shows the relative contribution of saliva stimulation by mastication alone and mastication plus taste</a:t>
            </a:r>
            <a:endParaRPr lang="en-GB" sz="1200" dirty="0" smtClean="0">
              <a:latin typeface="Arial"/>
              <a:cs typeface="Arial"/>
            </a:endParaRPr>
          </a:p>
          <a:p>
            <a:pPr marL="714375" lvl="1" indent="-257175" fontAlgn="base">
              <a:spcAft>
                <a:spcPct val="0"/>
              </a:spcAft>
              <a:buFont typeface="Arial" panose="020B0604020202020204" pitchFamily="34" charset="0"/>
              <a:buChar char="•"/>
            </a:pPr>
            <a:r>
              <a:rPr lang="en-GB" sz="1200" dirty="0" smtClean="0">
                <a:latin typeface="Arial"/>
                <a:cs typeface="Arial"/>
              </a:rPr>
              <a:t>After 20 minutes of chewing, the stimulated saliva rate is still three times higher than resting rates</a:t>
            </a:r>
          </a:p>
          <a:p>
            <a:pPr marL="1171575" lvl="2" indent="-257175" fontAlgn="base">
              <a:spcAft>
                <a:spcPct val="0"/>
              </a:spcAft>
              <a:buFont typeface="Arial" panose="020B0604020202020204" pitchFamily="34" charset="0"/>
              <a:buChar char="•"/>
            </a:pPr>
            <a:r>
              <a:rPr lang="en-GB" sz="1200" dirty="0" smtClean="0">
                <a:latin typeface="Arial"/>
                <a:cs typeface="Arial"/>
              </a:rPr>
              <a:t>This indicates that saliva glands can maintain longer-term production of stimulated saliva through sugar-free chewing gum.</a:t>
            </a:r>
            <a:endParaRPr lang="en-GB" sz="1200" b="1" dirty="0" smtClean="0">
              <a:latin typeface="Arial"/>
              <a:cs typeface="Arial"/>
            </a:endParaRPr>
          </a:p>
          <a:p>
            <a:endParaRPr lang="en-GB" b="1" dirty="0" smtClean="0"/>
          </a:p>
          <a:p>
            <a:r>
              <a:rPr lang="en-GB" b="1" dirty="0" smtClean="0"/>
              <a:t>Bridge:</a:t>
            </a:r>
          </a:p>
          <a:p>
            <a:r>
              <a:rPr lang="en-US" dirty="0" smtClean="0"/>
              <a:t>This</a:t>
            </a:r>
            <a:r>
              <a:rPr lang="en-US" baseline="0" dirty="0" smtClean="0"/>
              <a:t> significant stimulation of saliva allows chewing gum to confer further benefits…</a:t>
            </a:r>
          </a:p>
          <a:p>
            <a:endParaRPr lang="en-US" baseline="0" dirty="0" smtClean="0"/>
          </a:p>
          <a:p>
            <a:endParaRPr lang="en-US" baseline="0" dirty="0" smtClean="0"/>
          </a:p>
          <a:p>
            <a:r>
              <a:rPr lang="en-US" b="1" i="1" baseline="0" dirty="0" smtClean="0"/>
              <a:t>Note to presenter: </a:t>
            </a:r>
          </a:p>
          <a:p>
            <a:r>
              <a:rPr lang="en-US" i="1" baseline="0" dirty="0" smtClean="0"/>
              <a:t>Link to study - http://www.karger.com/Article/Pdf/261439</a:t>
            </a:r>
            <a:endParaRPr lang="en-GB" i="1" dirty="0" smtClean="0"/>
          </a:p>
        </p:txBody>
      </p:sp>
      <p:sp>
        <p:nvSpPr>
          <p:cNvPr id="4" name="Slide Number Placeholder 3"/>
          <p:cNvSpPr>
            <a:spLocks noGrp="1"/>
          </p:cNvSpPr>
          <p:nvPr>
            <p:ph type="sldNum" sz="quarter" idx="10"/>
          </p:nvPr>
        </p:nvSpPr>
        <p:spPr/>
        <p:txBody>
          <a:bodyPr/>
          <a:lstStyle/>
          <a:p>
            <a:fld id="{03945E5F-5E50-CC4A-8F6D-73E852CA3CBA}" type="slidenum">
              <a:rPr lang="en-US" smtClean="0"/>
              <a:t>20</a:t>
            </a:fld>
            <a:endParaRPr lang="en-US" dirty="0"/>
          </a:p>
        </p:txBody>
      </p:sp>
    </p:spTree>
    <p:extLst>
      <p:ext uri="{BB962C8B-B14F-4D97-AF65-F5344CB8AC3E}">
        <p14:creationId xmlns:p14="http://schemas.microsoft.com/office/powerpoint/2010/main" val="1207268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dirty="0" smtClean="0"/>
              <a:t>Key points: </a:t>
            </a:r>
            <a:endParaRPr lang="en-GB" sz="1200" b="0"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smtClean="0">
                <a:solidFill>
                  <a:schemeClr val="bg1"/>
                </a:solidFill>
                <a:latin typeface="+mn-lt"/>
                <a:cs typeface="Calibri" pitchFamily="34" charset="0"/>
              </a:rPr>
              <a:t>Explain</a:t>
            </a:r>
            <a:r>
              <a:rPr lang="en-GB" sz="1200" b="0" baseline="0" dirty="0" smtClean="0">
                <a:solidFill>
                  <a:schemeClr val="bg1"/>
                </a:solidFill>
                <a:latin typeface="+mn-lt"/>
                <a:cs typeface="Calibri" pitchFamily="34" charset="0"/>
              </a:rPr>
              <a:t> that </a:t>
            </a:r>
            <a:r>
              <a:rPr lang="en-US" sz="1200" b="0" baseline="0" dirty="0" smtClean="0">
                <a:solidFill>
                  <a:schemeClr val="bg1"/>
                </a:solidFill>
                <a:latin typeface="+mn-lt"/>
                <a:cs typeface="Calibri" pitchFamily="34" charset="0"/>
              </a:rPr>
              <a:t>sugar</a:t>
            </a:r>
            <a:r>
              <a:rPr lang="en-US" sz="1200" dirty="0" smtClean="0">
                <a:solidFill>
                  <a:schemeClr val="bg1"/>
                </a:solidFill>
                <a:latin typeface="+mn-lt"/>
                <a:cs typeface="Calibri" pitchFamily="34" charset="0"/>
              </a:rPr>
              <a:t>-free gum helps remove fermentable food debris from susceptible tooth surfaces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smtClean="0">
                <a:solidFill>
                  <a:schemeClr val="tx1"/>
                </a:solidFill>
                <a:effectLst/>
                <a:latin typeface="+mn-lt"/>
                <a:ea typeface="+mn-ea"/>
                <a:cs typeface="+mn-cs"/>
              </a:rPr>
              <a:t>In this study, by Fu,</a:t>
            </a:r>
            <a:r>
              <a:rPr lang="en-GB" sz="1200" b="0" i="0" kern="1200" baseline="0" dirty="0" smtClean="0">
                <a:solidFill>
                  <a:schemeClr val="tx1"/>
                </a:solidFill>
                <a:effectLst/>
                <a:latin typeface="+mn-lt"/>
                <a:ea typeface="+mn-ea"/>
                <a:cs typeface="+mn-cs"/>
              </a:rPr>
              <a:t> </a:t>
            </a:r>
            <a:r>
              <a:rPr lang="en-US" sz="1200" b="0" i="0" kern="1200" baseline="0" dirty="0" smtClean="0">
                <a:solidFill>
                  <a:schemeClr val="tx1"/>
                </a:solidFill>
                <a:effectLst/>
                <a:latin typeface="+mn-lt"/>
                <a:ea typeface="+mn-ea"/>
                <a:cs typeface="+mn-cs"/>
              </a:rPr>
              <a:t>s</a:t>
            </a:r>
            <a:r>
              <a:rPr lang="en-US" sz="1200" b="0" i="0" kern="1200" dirty="0" smtClean="0">
                <a:solidFill>
                  <a:schemeClr val="tx1"/>
                </a:solidFill>
                <a:effectLst/>
                <a:latin typeface="+mn-lt"/>
                <a:ea typeface="+mn-ea"/>
                <a:cs typeface="+mn-cs"/>
              </a:rPr>
              <a:t>ubjects consumed a single chocolate cookie, and were examined at baseline, and at 2-, 5-, and 10-minute time points with or without gum-chewing treatment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The primary outcome measures were oral debris scores on the occlusal surface, interproximal and gingival margin areas</a:t>
            </a:r>
            <a:endParaRPr lang="en-US" sz="1200" dirty="0" smtClean="0">
              <a:solidFill>
                <a:schemeClr val="bg1"/>
              </a:solidFill>
              <a:latin typeface="+mn-lt"/>
              <a:cs typeface="Calibri" pitchFamily="34" charset="0"/>
            </a:endParaRPr>
          </a:p>
          <a:p>
            <a:pPr marL="171450" indent="-171450">
              <a:spcBef>
                <a:spcPts val="600"/>
              </a:spcBef>
              <a:buFont typeface="Arial" pitchFamily="34" charset="0"/>
              <a:buChar char="•"/>
            </a:pPr>
            <a:r>
              <a:rPr lang="en-US" sz="1200" dirty="0" smtClean="0">
                <a:solidFill>
                  <a:schemeClr val="bg1"/>
                </a:solidFill>
                <a:latin typeface="+mn-lt"/>
                <a:cs typeface="Calibri" pitchFamily="34" charset="0"/>
              </a:rPr>
              <a:t>Greatest removal occurred at occlusal site, which</a:t>
            </a:r>
            <a:r>
              <a:rPr lang="en-US" sz="1200" baseline="0" dirty="0" smtClean="0">
                <a:solidFill>
                  <a:schemeClr val="bg1"/>
                </a:solidFill>
                <a:latin typeface="+mn-lt"/>
                <a:cs typeface="Calibri" pitchFamily="34" charset="0"/>
              </a:rPr>
              <a:t> is what you can see in these two pictures</a:t>
            </a:r>
          </a:p>
          <a:p>
            <a:pPr marL="171450" indent="-171450">
              <a:spcBef>
                <a:spcPts val="600"/>
              </a:spcBef>
              <a:buFont typeface="Arial" pitchFamily="34" charset="0"/>
              <a:buChar char="•"/>
            </a:pPr>
            <a:r>
              <a:rPr lang="en-US" sz="1200" baseline="0" dirty="0" smtClean="0">
                <a:solidFill>
                  <a:schemeClr val="bg1"/>
                </a:solidFill>
                <a:latin typeface="+mn-lt"/>
                <a:cs typeface="Calibri" pitchFamily="34" charset="0"/>
              </a:rPr>
              <a:t>The first picture, taken immediately after eating the cookie depicts a large amount of debris remaining on the occlusal site</a:t>
            </a:r>
          </a:p>
          <a:p>
            <a:pPr marL="171450" indent="-171450">
              <a:spcBef>
                <a:spcPts val="600"/>
              </a:spcBef>
              <a:buFont typeface="Arial" pitchFamily="34" charset="0"/>
              <a:buChar char="•"/>
            </a:pPr>
            <a:r>
              <a:rPr lang="en-US" sz="1200" baseline="0" dirty="0" smtClean="0">
                <a:solidFill>
                  <a:schemeClr val="bg1"/>
                </a:solidFill>
                <a:latin typeface="+mn-lt"/>
                <a:cs typeface="Calibri" pitchFamily="34" charset="0"/>
              </a:rPr>
              <a:t>And then the second picture shows the results after chewing for 2 minutes </a:t>
            </a:r>
            <a:endParaRPr lang="en-GB" sz="1200" b="0" i="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smtClean="0">
                <a:solidFill>
                  <a:schemeClr val="tx1"/>
                </a:solidFill>
                <a:effectLst/>
                <a:latin typeface="+mn-lt"/>
                <a:ea typeface="+mn-ea"/>
                <a:cs typeface="+mn-cs"/>
              </a:rPr>
              <a:t>This graph shows that chewing either stick gum or pellet gum resulted in significantly lower oral debris scores compared to the control (no-gum) treatment for all intraoral sites, while no significant difference was observed between the two chewing gum groups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smtClean="0">
                <a:solidFill>
                  <a:schemeClr val="tx1"/>
                </a:solidFill>
                <a:effectLst/>
                <a:latin typeface="+mn-lt"/>
                <a:ea typeface="+mn-ea"/>
                <a:cs typeface="+mn-cs"/>
              </a:rPr>
              <a:t>Highlight</a:t>
            </a:r>
            <a:r>
              <a:rPr lang="en-GB" sz="1200" b="0" i="0" kern="1200" baseline="0" dirty="0" smtClean="0">
                <a:solidFill>
                  <a:schemeClr val="tx1"/>
                </a:solidFill>
                <a:effectLst/>
                <a:latin typeface="+mn-lt"/>
                <a:ea typeface="+mn-ea"/>
                <a:cs typeface="+mn-cs"/>
              </a:rPr>
              <a:t> the graph shows oral debris scores on the Y axis and the different time periods on the x axis</a:t>
            </a:r>
            <a:endParaRPr lang="en-GB" sz="1200"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b="1" dirty="0" smtClean="0"/>
          </a:p>
          <a:p>
            <a:r>
              <a:rPr lang="en-GB" b="1" dirty="0" smtClean="0"/>
              <a:t>Bridge:</a:t>
            </a:r>
          </a:p>
          <a:p>
            <a:r>
              <a:rPr lang="en-GB" b="0" dirty="0" smtClean="0"/>
              <a:t>Stimulated saliva is</a:t>
            </a:r>
            <a:r>
              <a:rPr lang="en-GB" b="0" baseline="0" dirty="0" smtClean="0"/>
              <a:t> also effective for remineralizing damaged enamel. </a:t>
            </a:r>
            <a:endParaRPr lang="en-GB" b="0" dirty="0" smtClean="0"/>
          </a:p>
          <a:p>
            <a:endParaRPr lang="en-GB" b="1" dirty="0" smtClean="0"/>
          </a:p>
          <a:p>
            <a:r>
              <a:rPr lang="en-GB" b="1" dirty="0" smtClean="0"/>
              <a:t>Mike </a:t>
            </a:r>
            <a:r>
              <a:rPr lang="en-GB" b="1" dirty="0" err="1" smtClean="0"/>
              <a:t>Dodds</a:t>
            </a:r>
            <a:r>
              <a:rPr lang="en-GB" b="1" dirty="0" smtClean="0"/>
              <a:t>’</a:t>
            </a:r>
            <a:r>
              <a:rPr lang="en-GB" b="1" baseline="0" dirty="0" smtClean="0"/>
              <a:t> </a:t>
            </a:r>
            <a:r>
              <a:rPr lang="en-GB" b="1" dirty="0" smtClean="0"/>
              <a:t>presentation script </a:t>
            </a:r>
          </a:p>
          <a:p>
            <a:pPr marL="171450" indent="-171450">
              <a:buFont typeface="Arial" panose="020B0604020202020204" pitchFamily="34" charset="0"/>
              <a:buChar char="•"/>
            </a:pPr>
            <a:r>
              <a:rPr lang="en-US" sz="1200" dirty="0" smtClean="0">
                <a:solidFill>
                  <a:schemeClr val="bg1"/>
                </a:solidFill>
                <a:latin typeface="+mn-lt"/>
                <a:cs typeface="Calibri" pitchFamily="34" charset="0"/>
              </a:rPr>
              <a:t>Sugar-free gum helps remove fermentable food debris from susceptible tooth surfaces</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On the left side, this is a photograph of the mouth immediately after they’ve eaten a chocolate containing cookie, and as you can see, the chocolate is sticking, as it does, to the occlusal surfaces of the teeth</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However, if that person then chews gum for as little as two minutes you can see an almost total removal of that debris</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And this is shown graphically here with this chart where on the Y axis we can see the occlusal debris score</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Immediately after eating, the</a:t>
            </a:r>
            <a:r>
              <a:rPr lang="en-GB" sz="1200" kern="1200" baseline="0" dirty="0" smtClean="0">
                <a:solidFill>
                  <a:schemeClr val="tx1"/>
                </a:solidFill>
                <a:effectLst/>
                <a:latin typeface="+mn-lt"/>
                <a:ea typeface="+mn-ea"/>
                <a:cs typeface="+mn-cs"/>
              </a:rPr>
              <a:t> debris score is</a:t>
            </a:r>
            <a:r>
              <a:rPr lang="en-GB" sz="1200" kern="1200" dirty="0" smtClean="0">
                <a:solidFill>
                  <a:schemeClr val="tx1"/>
                </a:solidFill>
                <a:effectLst/>
                <a:latin typeface="+mn-lt"/>
                <a:ea typeface="+mn-ea"/>
                <a:cs typeface="+mn-cs"/>
              </a:rPr>
              <a:t> 2.5</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If you just wait for two minutes, it’s reduced by about 40 percent</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But if instead of waiting for that two minutes you chew gum for that two minutes, there’s a 95 percent reduction relative to the start</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So you can see the effect of chewing gum for as little as two minutes on removing that material</a:t>
            </a:r>
            <a:endParaRPr lang="en-GB" b="1" dirty="0" smtClean="0"/>
          </a:p>
          <a:p>
            <a:endParaRPr lang="en-GB" b="1" dirty="0" smtClean="0"/>
          </a:p>
          <a:p>
            <a:r>
              <a:rPr lang="en-GB" b="1" dirty="0" smtClean="0"/>
              <a:t>Note to presenter:</a:t>
            </a:r>
            <a:r>
              <a:rPr lang="en-GB" b="1" baseline="0" dirty="0" smtClean="0"/>
              <a:t> </a:t>
            </a:r>
          </a:p>
          <a:p>
            <a:r>
              <a:rPr lang="en-GB" i="1" baseline="0" dirty="0" smtClean="0"/>
              <a:t>Link to study reference - http://www.ncbi.nlm.nih.gov/pubmed/22779287</a:t>
            </a:r>
          </a:p>
          <a:p>
            <a:endParaRPr lang="en-GB" i="1" baseline="0" dirty="0" smtClean="0"/>
          </a:p>
          <a:p>
            <a:endParaRPr lang="en-GB" i="1" dirty="0"/>
          </a:p>
        </p:txBody>
      </p:sp>
      <p:sp>
        <p:nvSpPr>
          <p:cNvPr id="4" name="Slide Number Placeholder 3"/>
          <p:cNvSpPr>
            <a:spLocks noGrp="1"/>
          </p:cNvSpPr>
          <p:nvPr>
            <p:ph type="sldNum" sz="quarter" idx="10"/>
          </p:nvPr>
        </p:nvSpPr>
        <p:spPr/>
        <p:txBody>
          <a:bodyPr/>
          <a:lstStyle/>
          <a:p>
            <a:fld id="{03945E5F-5E50-CC4A-8F6D-73E852CA3CBA}" type="slidenum">
              <a:rPr lang="en-US" smtClean="0"/>
              <a:t>21</a:t>
            </a:fld>
            <a:endParaRPr lang="en-US" dirty="0"/>
          </a:p>
        </p:txBody>
      </p:sp>
    </p:spTree>
    <p:extLst>
      <p:ext uri="{BB962C8B-B14F-4D97-AF65-F5344CB8AC3E}">
        <p14:creationId xmlns:p14="http://schemas.microsoft.com/office/powerpoint/2010/main" val="13207078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Key points:</a:t>
            </a:r>
          </a:p>
          <a:p>
            <a:pPr marL="0" indent="0">
              <a:buFont typeface="Arial"/>
              <a:buNone/>
            </a:pPr>
            <a:r>
              <a:rPr lang="en-GB" b="0" dirty="0" smtClean="0"/>
              <a:t>Explain the </a:t>
            </a:r>
            <a:r>
              <a:rPr lang="en-GB" b="0" dirty="0" err="1" smtClean="0"/>
              <a:t>Frolich</a:t>
            </a:r>
            <a:r>
              <a:rPr lang="en-GB" b="0" dirty="0" smtClean="0"/>
              <a:t>/</a:t>
            </a:r>
            <a:r>
              <a:rPr lang="en-GB" b="0" dirty="0" err="1" smtClean="0"/>
              <a:t>Maiwald</a:t>
            </a:r>
            <a:r>
              <a:rPr lang="en-GB" b="0" baseline="0" dirty="0" smtClean="0"/>
              <a:t> study in order to demonstrate that chewing sugar-free gum neutralizes plaque acidity</a:t>
            </a:r>
            <a:endParaRPr lang="en-GB" b="0" dirty="0" smtClean="0"/>
          </a:p>
          <a:p>
            <a:pPr marL="171450" indent="-171450">
              <a:buFont typeface="Arial"/>
              <a:buChar char="•"/>
            </a:pPr>
            <a:r>
              <a:rPr lang="en-GB" b="0" dirty="0" smtClean="0"/>
              <a:t>This study was designed to compare the differences in plaque</a:t>
            </a:r>
            <a:r>
              <a:rPr lang="en-GB" b="0" baseline="0" dirty="0" smtClean="0"/>
              <a:t> response after</a:t>
            </a:r>
            <a:r>
              <a:rPr lang="en-GB" b="0" dirty="0" smtClean="0"/>
              <a:t>:</a:t>
            </a:r>
          </a:p>
          <a:p>
            <a:pPr marL="685800" lvl="1" indent="-228600">
              <a:buFont typeface="Arial"/>
              <a:buAutoNum type="arabicPeriod"/>
            </a:pPr>
            <a:r>
              <a:rPr lang="en-GB" b="0" baseline="0" dirty="0" smtClean="0"/>
              <a:t>bread-with-honey alone</a:t>
            </a:r>
          </a:p>
          <a:p>
            <a:pPr marL="685800" lvl="1" indent="-228600">
              <a:buFont typeface="Arial"/>
              <a:buAutoNum type="arabicPeriod"/>
            </a:pPr>
            <a:r>
              <a:rPr lang="en-GB" b="0" baseline="0" dirty="0" smtClean="0"/>
              <a:t>bread-with-honey followed by sorbitol-sweetened gum (chewing for 20 minutes)</a:t>
            </a:r>
          </a:p>
          <a:p>
            <a:pPr marL="685800" lvl="1" indent="-228600">
              <a:buFont typeface="Arial"/>
              <a:buAutoNum type="arabicPeriod"/>
            </a:pPr>
            <a:r>
              <a:rPr lang="en-GB" b="0" baseline="0" dirty="0" smtClean="0"/>
              <a:t>bread-with-honey followed by sugar-sweetened gum (chewing for 20 minutes)</a:t>
            </a:r>
          </a:p>
          <a:p>
            <a:pPr marL="171450" lvl="0" indent="-171450">
              <a:buFont typeface="Arial"/>
              <a:buChar char="•"/>
            </a:pPr>
            <a:r>
              <a:rPr lang="en-GB" b="0" baseline="0" dirty="0" smtClean="0"/>
              <a:t> </a:t>
            </a:r>
            <a:r>
              <a:rPr lang="en-GB" b="0" i="1" baseline="0" dirty="0" smtClean="0"/>
              <a:t>Note that this study was mentioned earlier in this presentation</a:t>
            </a:r>
          </a:p>
          <a:p>
            <a:pPr marL="171450" indent="-171450">
              <a:buFont typeface="Arial"/>
              <a:buChar char="•"/>
            </a:pPr>
            <a:r>
              <a:rPr lang="en-GB" sz="1200" b="0" baseline="0" dirty="0" smtClean="0">
                <a:latin typeface="Arial"/>
                <a:cs typeface="Arial"/>
              </a:rPr>
              <a:t>Each subject had a missing first molar and accumulated plaque for three days on a partial prosthesis with a glass electrode set in the </a:t>
            </a:r>
            <a:r>
              <a:rPr lang="en-GB" sz="1200" b="0" baseline="0" dirty="0" err="1" smtClean="0">
                <a:latin typeface="Arial"/>
                <a:cs typeface="Arial"/>
              </a:rPr>
              <a:t>approximal</a:t>
            </a:r>
            <a:r>
              <a:rPr lang="en-GB" sz="1200" b="0" baseline="0" dirty="0" smtClean="0">
                <a:latin typeface="Arial"/>
                <a:cs typeface="Arial"/>
              </a:rPr>
              <a:t> space </a:t>
            </a:r>
          </a:p>
          <a:p>
            <a:pPr marL="0" indent="0">
              <a:buFont typeface="Arial"/>
              <a:buNone/>
            </a:pPr>
            <a:endParaRPr lang="en-GB" sz="1200" b="0" baseline="0" dirty="0" smtClean="0">
              <a:latin typeface="Arial"/>
              <a:cs typeface="Arial"/>
            </a:endParaRPr>
          </a:p>
          <a:p>
            <a:pPr marL="0" indent="0">
              <a:buFont typeface="Arial"/>
              <a:buNone/>
            </a:pPr>
            <a:r>
              <a:rPr lang="en-GB" sz="1200" b="0" baseline="0" dirty="0" smtClean="0">
                <a:latin typeface="Arial"/>
                <a:cs typeface="Arial"/>
              </a:rPr>
              <a:t>Walk the audience through the graph:</a:t>
            </a:r>
          </a:p>
          <a:p>
            <a:pPr marL="171450" lvl="0" indent="-171450">
              <a:buFont typeface="Arial"/>
              <a:buChar char="•"/>
            </a:pPr>
            <a:r>
              <a:rPr lang="en-GB" sz="1200" b="0" baseline="0" dirty="0" smtClean="0">
                <a:latin typeface="Arial"/>
                <a:cs typeface="Arial"/>
              </a:rPr>
              <a:t>The y axis measures the plaque pH level</a:t>
            </a:r>
          </a:p>
          <a:p>
            <a:pPr marL="171450" lvl="0" indent="-171450">
              <a:buFont typeface="Arial"/>
              <a:buChar char="•"/>
            </a:pPr>
            <a:r>
              <a:rPr lang="en-GB" sz="1200" b="0" baseline="0" dirty="0" smtClean="0">
                <a:latin typeface="Arial"/>
                <a:cs typeface="Arial"/>
              </a:rPr>
              <a:t>The x axis shows the amount of time in minutes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b="0" baseline="0" dirty="0" smtClean="0">
                <a:latin typeface="Arial"/>
                <a:cs typeface="Arial"/>
              </a:rPr>
              <a:t>The </a:t>
            </a:r>
            <a:r>
              <a:rPr lang="en-GB" sz="1200" b="1" baseline="0" dirty="0" smtClean="0">
                <a:latin typeface="Arial"/>
                <a:cs typeface="Arial"/>
              </a:rPr>
              <a:t>red</a:t>
            </a:r>
            <a:r>
              <a:rPr lang="en-GB" sz="1200" b="0" baseline="0" dirty="0" smtClean="0">
                <a:latin typeface="Arial"/>
                <a:cs typeface="Arial"/>
              </a:rPr>
              <a:t> line represents the pH level after consumption of </a:t>
            </a:r>
            <a:r>
              <a:rPr lang="en-GB" b="0" baseline="0" dirty="0" smtClean="0"/>
              <a:t>bread-with-honey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b="0" baseline="0" dirty="0" smtClean="0">
                <a:latin typeface="Arial"/>
                <a:cs typeface="Arial"/>
              </a:rPr>
              <a:t>The </a:t>
            </a:r>
            <a:r>
              <a:rPr lang="en-GB" sz="1200" b="1" baseline="0" dirty="0" smtClean="0">
                <a:latin typeface="Arial"/>
                <a:cs typeface="Arial"/>
              </a:rPr>
              <a:t>blue</a:t>
            </a:r>
            <a:r>
              <a:rPr lang="en-GB" sz="1200" b="0" baseline="0" dirty="0" smtClean="0">
                <a:latin typeface="Arial"/>
                <a:cs typeface="Arial"/>
              </a:rPr>
              <a:t> line represents the pH level of the sorbitol-sweetened gum arm</a:t>
            </a: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kumimoji="0" lang="en-GB" sz="1200" b="0" i="0" u="none" strike="noStrike" kern="1200" cap="none" spc="0" normalizeH="0" baseline="0" noProof="0" dirty="0" smtClean="0">
              <a:ln>
                <a:noFill/>
              </a:ln>
              <a:solidFill>
                <a:prstClr val="black"/>
              </a:solidFill>
              <a:effectLst/>
              <a:uLnTx/>
              <a:uFillTx/>
              <a:latin typeface="Arial"/>
              <a:ea typeface="+mn-ea"/>
              <a:cs typeface="Arial"/>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r>
              <a:rPr kumimoji="0" lang="en-GB" sz="1200" b="0" i="0" u="none" strike="noStrike" kern="1200" cap="none" spc="0" normalizeH="0" baseline="0" noProof="0" dirty="0" smtClean="0">
                <a:ln>
                  <a:noFill/>
                </a:ln>
                <a:solidFill>
                  <a:prstClr val="black"/>
                </a:solidFill>
                <a:effectLst/>
                <a:uLnTx/>
                <a:uFillTx/>
                <a:latin typeface="Arial"/>
                <a:ea typeface="+mn-ea"/>
                <a:cs typeface="Arial"/>
              </a:rPr>
              <a:t>Summarize the results:</a:t>
            </a:r>
          </a:p>
          <a:p>
            <a:pPr marL="171450" lvl="0" indent="-171450">
              <a:buFont typeface="Arial" panose="020B0604020202020204" pitchFamily="34" charset="0"/>
              <a:buChar char="•"/>
            </a:pPr>
            <a:r>
              <a:rPr lang="en-GB" sz="1200" b="0" i="0" u="none" strike="noStrike" kern="1200" baseline="0" dirty="0" smtClean="0">
                <a:solidFill>
                  <a:schemeClr val="tx1"/>
                </a:solidFill>
                <a:latin typeface="+mn-lt"/>
                <a:ea typeface="+mn-ea"/>
                <a:cs typeface="+mn-cs"/>
              </a:rPr>
              <a:t>Looking at the </a:t>
            </a:r>
            <a:r>
              <a:rPr lang="en-GB" sz="1200" b="1" i="0" u="none" strike="noStrike" kern="1200" baseline="0" dirty="0" smtClean="0">
                <a:solidFill>
                  <a:schemeClr val="tx1"/>
                </a:solidFill>
                <a:latin typeface="+mn-lt"/>
                <a:ea typeface="+mn-ea"/>
                <a:cs typeface="+mn-cs"/>
              </a:rPr>
              <a:t>red </a:t>
            </a:r>
            <a:r>
              <a:rPr lang="en-GB" sz="1200" b="0" i="0" u="none" strike="noStrike" kern="1200" baseline="0" dirty="0" smtClean="0">
                <a:solidFill>
                  <a:schemeClr val="tx1"/>
                </a:solidFill>
                <a:latin typeface="+mn-lt"/>
                <a:ea typeface="+mn-ea"/>
                <a:cs typeface="+mn-cs"/>
              </a:rPr>
              <a:t>line we can see the plaque pH fell below the critical pH of 5.5 in less than 4 minutes. </a:t>
            </a:r>
          </a:p>
          <a:p>
            <a:pPr marL="628650" lvl="1" indent="-171450">
              <a:buFont typeface="Arial" panose="020B0604020202020204" pitchFamily="34" charset="0"/>
              <a:buChar char="•"/>
            </a:pPr>
            <a:r>
              <a:rPr lang="en-GB" sz="1200" b="0" i="0" u="none" strike="noStrike" kern="1200" baseline="0" dirty="0" smtClean="0">
                <a:solidFill>
                  <a:schemeClr val="tx1"/>
                </a:solidFill>
                <a:latin typeface="+mn-lt"/>
                <a:ea typeface="+mn-ea"/>
                <a:cs typeface="+mn-cs"/>
              </a:rPr>
              <a:t>It took more than 100 minutes to return above 5.5 </a:t>
            </a: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prstClr val="black"/>
                </a:solidFill>
                <a:effectLst/>
                <a:uLnTx/>
                <a:uFillTx/>
                <a:latin typeface="Arial"/>
                <a:ea typeface="+mn-ea"/>
                <a:cs typeface="Arial"/>
              </a:rPr>
              <a:t>Now looking at the </a:t>
            </a:r>
            <a:r>
              <a:rPr kumimoji="0" lang="en-GB" sz="1200" b="1" i="0" u="none" strike="noStrike" kern="1200" cap="none" spc="0" normalizeH="0" baseline="0" noProof="0" dirty="0" smtClean="0">
                <a:ln>
                  <a:noFill/>
                </a:ln>
                <a:solidFill>
                  <a:prstClr val="black"/>
                </a:solidFill>
                <a:effectLst/>
                <a:uLnTx/>
                <a:uFillTx/>
                <a:latin typeface="Arial"/>
                <a:ea typeface="+mn-ea"/>
                <a:cs typeface="Arial"/>
              </a:rPr>
              <a:t>blue</a:t>
            </a:r>
            <a:r>
              <a:rPr kumimoji="0" lang="en-GB" sz="1200" b="0" i="0" u="none" strike="noStrike" kern="1200" cap="none" spc="0" normalizeH="0" baseline="0" noProof="0" dirty="0" smtClean="0">
                <a:ln>
                  <a:noFill/>
                </a:ln>
                <a:solidFill>
                  <a:prstClr val="black"/>
                </a:solidFill>
                <a:effectLst/>
                <a:uLnTx/>
                <a:uFillTx/>
                <a:latin typeface="Arial"/>
                <a:ea typeface="+mn-ea"/>
                <a:cs typeface="Arial"/>
              </a:rPr>
              <a:t> line, we can see that when the subjects chewed sugar-free gum we still have the same immediate drop in plaque pH after the consumption of the bread-with-honey, however, we can see that the mean pH rose to 6.3 within 2 minutes, and then stabilized at around pH 6.8 </a:t>
            </a:r>
          </a:p>
          <a:p>
            <a:pPr marL="628650" lvl="1" indent="-171450">
              <a:buFont typeface="Arial" panose="020B0604020202020204" pitchFamily="34" charset="0"/>
              <a:buChar char="•"/>
            </a:pPr>
            <a:r>
              <a:rPr lang="en-GB" sz="1200" b="0" i="0" u="none" strike="noStrike" kern="1200" baseline="0" dirty="0" smtClean="0">
                <a:solidFill>
                  <a:schemeClr val="tx1"/>
                </a:solidFill>
                <a:latin typeface="+mn-lt"/>
                <a:ea typeface="+mn-ea"/>
                <a:cs typeface="+mn-cs"/>
              </a:rPr>
              <a:t>When subjects stopped chewing plaque pH decreased slightly, but remained between pH 6.4 and 6.5 throughout the rest of the control period </a:t>
            </a: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schemeClr val="tx1"/>
                </a:solidFill>
                <a:effectLst/>
                <a:uLnTx/>
                <a:uFillTx/>
                <a:latin typeface="+mn-lt"/>
                <a:ea typeface="+mn-ea"/>
                <a:cs typeface="+mn-cs"/>
              </a:rPr>
              <a:t>This study clearly </a:t>
            </a:r>
            <a:r>
              <a:rPr kumimoji="0" lang="en-GB" sz="1200" b="0" i="0" u="none" strike="noStrike" kern="1200" cap="none" spc="0" normalizeH="0" baseline="0" noProof="0" dirty="0" smtClean="0">
                <a:ln>
                  <a:noFill/>
                </a:ln>
                <a:solidFill>
                  <a:prstClr val="black"/>
                </a:solidFill>
                <a:effectLst/>
                <a:uLnTx/>
                <a:uFillTx/>
                <a:latin typeface="Arial"/>
                <a:ea typeface="+mn-ea"/>
                <a:cs typeface="Arial"/>
              </a:rPr>
              <a:t>shows that chewing sugar-free gum immediately after eating neutralises plaque acidity</a:t>
            </a: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prstClr val="black"/>
                </a:solidFill>
                <a:effectLst/>
                <a:uLnTx/>
                <a:uFillTx/>
                <a:latin typeface="Arial"/>
                <a:ea typeface="+mn-ea"/>
                <a:cs typeface="Arial"/>
              </a:rPr>
              <a:t>Note that the authors concluded that sugar-free gum could be recommended as an adjunct to normal oral hygiene, particularly when brushing and flossing are not possible</a:t>
            </a:r>
          </a:p>
          <a:p>
            <a:endParaRPr lang="en-GB" b="1" dirty="0" smtClean="0"/>
          </a:p>
          <a:p>
            <a:r>
              <a:rPr lang="en-GB" b="1" dirty="0" smtClean="0"/>
              <a:t>Bridge:</a:t>
            </a:r>
          </a:p>
          <a:p>
            <a:r>
              <a:rPr lang="en-US" dirty="0" smtClean="0"/>
              <a:t>Stimulated saliva is also effective</a:t>
            </a:r>
            <a:r>
              <a:rPr lang="en-US" baseline="0" dirty="0" smtClean="0"/>
              <a:t> for </a:t>
            </a:r>
            <a:r>
              <a:rPr lang="en-US" baseline="0" dirty="0" err="1" smtClean="0"/>
              <a:t>remineralizing</a:t>
            </a:r>
            <a:r>
              <a:rPr lang="en-US" baseline="0" dirty="0" smtClean="0"/>
              <a:t> damaged enamel.</a:t>
            </a:r>
          </a:p>
          <a:p>
            <a:endParaRPr lang="en-US" baseline="0" dirty="0" smtClean="0"/>
          </a:p>
          <a:p>
            <a:endParaRPr lang="en-US" baseline="0" dirty="0" smtClean="0"/>
          </a:p>
          <a:p>
            <a:r>
              <a:rPr lang="en-US" sz="1200" b="1" i="1" baseline="0" dirty="0" smtClean="0">
                <a:latin typeface="Arial" panose="020B0604020202020204" pitchFamily="34" charset="0"/>
                <a:cs typeface="Arial" panose="020B0604020202020204" pitchFamily="34" charset="0"/>
              </a:rPr>
              <a:t>Note to presenter: </a:t>
            </a:r>
          </a:p>
          <a:p>
            <a:pPr marL="171450" indent="-171450">
              <a:buFont typeface="Arial" panose="020B0604020202020204" pitchFamily="34" charset="0"/>
              <a:buChar char="•"/>
            </a:pPr>
            <a:r>
              <a:rPr lang="en-GB" sz="1200" b="0" i="1" baseline="0" dirty="0" smtClean="0">
                <a:latin typeface="Arial" panose="020B0604020202020204" pitchFamily="34" charset="0"/>
                <a:cs typeface="Arial" panose="020B0604020202020204" pitchFamily="34" charset="0"/>
              </a:rPr>
              <a:t>Note in the study design there was also a sucrose-gum containing arm but for the purposes of this presentation we are not highlighting the results. </a:t>
            </a:r>
            <a:r>
              <a:rPr lang="en-GB" sz="1200" b="0" i="1" u="none" strike="noStrike" kern="1200" baseline="0" dirty="0" smtClean="0">
                <a:solidFill>
                  <a:schemeClr val="tx1"/>
                </a:solidFill>
                <a:latin typeface="Arial" panose="020B0604020202020204" pitchFamily="34" charset="0"/>
                <a:ea typeface="+mn-ea"/>
                <a:cs typeface="Arial" panose="020B0604020202020204" pitchFamily="34" charset="0"/>
              </a:rPr>
              <a:t>While the post-chew pH curves were not identical for sucrose vs. sorbitol chewing gums, both neutralized plaque acidity.</a:t>
            </a:r>
            <a:r>
              <a:rPr lang="en-GB" sz="1200" b="0" i="1" baseline="0" dirty="0" smtClean="0">
                <a:latin typeface="Arial" panose="020B0604020202020204" pitchFamily="34" charset="0"/>
                <a:cs typeface="Arial" panose="020B0604020202020204" pitchFamily="34" charset="0"/>
              </a:rPr>
              <a:t> </a:t>
            </a:r>
            <a:endParaRPr lang="en-US" sz="1200" b="1" i="1"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i="1" baseline="0" dirty="0" smtClean="0">
                <a:latin typeface="Arial" panose="020B0604020202020204" pitchFamily="34" charset="0"/>
                <a:cs typeface="Arial" panose="020B0604020202020204" pitchFamily="34" charset="0"/>
              </a:rPr>
              <a:t>It is at your discretion, however, you may want to highlight that this is one of the studies that has formed the basis for the pH curve that is currently used on Wrigley packs of sugar-free gum</a:t>
            </a:r>
            <a:endParaRPr lang="en-GB" sz="1200" i="1"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22</a:t>
            </a:fld>
            <a:endParaRPr lang="en-US" dirty="0"/>
          </a:p>
        </p:txBody>
      </p:sp>
    </p:spTree>
    <p:extLst>
      <p:ext uri="{BB962C8B-B14F-4D97-AF65-F5344CB8AC3E}">
        <p14:creationId xmlns:p14="http://schemas.microsoft.com/office/powerpoint/2010/main" val="2683685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600" b="1" dirty="0" smtClean="0">
                <a:latin typeface="Arial" panose="020B0604020202020204" pitchFamily="34" charset="0"/>
              </a:rPr>
              <a:t>Key points: </a:t>
            </a:r>
            <a:endParaRPr lang="en-GB" sz="1600" b="0" dirty="0" smtClean="0">
              <a:latin typeface="Arial" panose="020B0604020202020204" pitchFamily="34" charset="0"/>
            </a:endParaRP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dirty="0" smtClean="0">
                <a:latin typeface="Arial" panose="020B0604020202020204" pitchFamily="34" charset="0"/>
              </a:rPr>
              <a:t>Explain that s</a:t>
            </a:r>
            <a:r>
              <a:rPr lang="en-GB" sz="1600" dirty="0" smtClean="0">
                <a:latin typeface="Arial" panose="020B0604020202020204" pitchFamily="34" charset="0"/>
              </a:rPr>
              <a:t>timulated saliva is effective for remineralizing tooth enamel</a:t>
            </a:r>
            <a:r>
              <a:rPr lang="en-GB" sz="1600" baseline="0" dirty="0" smtClean="0">
                <a:latin typeface="Arial" panose="020B0604020202020204" pitchFamily="34" charset="0"/>
              </a:rPr>
              <a:t> </a:t>
            </a:r>
            <a:r>
              <a:rPr lang="en-GB" sz="1600" dirty="0" smtClean="0">
                <a:latin typeface="Arial" panose="020B0604020202020204" pitchFamily="34" charset="0"/>
              </a:rPr>
              <a:t>damaged from acid exposure</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smtClean="0">
                <a:latin typeface="Arial" panose="020B0604020202020204" pitchFamily="34" charset="0"/>
              </a:rPr>
              <a:t>X axis shows change in mineral</a:t>
            </a:r>
            <a:r>
              <a:rPr lang="en-GB" sz="1600" baseline="0" dirty="0" smtClean="0">
                <a:latin typeface="Arial" panose="020B0604020202020204" pitchFamily="34" charset="0"/>
              </a:rPr>
              <a:t> content and lesion depth from baseline</a:t>
            </a:r>
            <a:endParaRPr lang="en-GB" sz="1600" dirty="0" smtClean="0">
              <a:latin typeface="Arial" panose="020B0604020202020204" pitchFamily="34" charset="0"/>
            </a:endParaRP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i="0" u="none" baseline="0" dirty="0" smtClean="0"/>
              <a:t>Delta Z = </a:t>
            </a:r>
            <a:r>
              <a:rPr lang="en-GB" sz="1600" b="0" i="0" kern="1200" dirty="0" smtClean="0">
                <a:solidFill>
                  <a:schemeClr val="tx1"/>
                </a:solidFill>
                <a:effectLst/>
                <a:latin typeface="+mn-lt"/>
                <a:ea typeface="+mn-ea"/>
                <a:cs typeface="+mn-cs"/>
              </a:rPr>
              <a:t>Weighted mean total mineral loss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i="0" kern="1200" dirty="0" smtClean="0">
                <a:solidFill>
                  <a:schemeClr val="tx1"/>
                </a:solidFill>
                <a:effectLst/>
                <a:latin typeface="+mn-lt"/>
                <a:ea typeface="+mn-ea"/>
                <a:cs typeface="+mn-cs"/>
              </a:rPr>
              <a:t>Y</a:t>
            </a:r>
            <a:r>
              <a:rPr lang="en-GB" sz="1600" b="0" i="0" kern="1200" baseline="0" dirty="0" smtClean="0">
                <a:solidFill>
                  <a:schemeClr val="tx1"/>
                </a:solidFill>
                <a:effectLst/>
                <a:latin typeface="+mn-lt"/>
                <a:ea typeface="+mn-ea"/>
                <a:cs typeface="+mn-cs"/>
              </a:rPr>
              <a:t> axis shows percentage change</a:t>
            </a:r>
            <a:endParaRPr lang="en-GB" sz="1600" dirty="0" smtClean="0">
              <a:latin typeface="Arial" panose="020B0604020202020204" pitchFamily="34" charset="0"/>
            </a:endParaRPr>
          </a:p>
          <a:p>
            <a:pPr marL="285750" indent="-285750">
              <a:buFont typeface="Arial" panose="020B0604020202020204" pitchFamily="34" charset="0"/>
              <a:buChar char="•"/>
            </a:pPr>
            <a:r>
              <a:rPr lang="en-GB" sz="1600" dirty="0" smtClean="0">
                <a:latin typeface="Arial" panose="020B0604020202020204" pitchFamily="34" charset="0"/>
              </a:rPr>
              <a:t>Highlight that this study:</a:t>
            </a:r>
          </a:p>
          <a:p>
            <a:pPr marL="742950" lvl="1" indent="-285750">
              <a:buFont typeface="Arial" panose="020B0604020202020204" pitchFamily="34" charset="0"/>
              <a:buChar char="•"/>
            </a:pPr>
            <a:r>
              <a:rPr lang="en-GB" sz="1600" dirty="0" smtClean="0">
                <a:latin typeface="Arial" panose="020B0604020202020204" pitchFamily="34" charset="0"/>
              </a:rPr>
              <a:t>Shows the results of subjects chewed sorbitol gum for 20 minutes after meals and snacks (5 times daily) vs. without gum chewing</a:t>
            </a:r>
          </a:p>
          <a:p>
            <a:pPr marL="742950" lvl="1" indent="-285750">
              <a:buFont typeface="Arial" panose="020B0604020202020204" pitchFamily="34" charset="0"/>
              <a:buChar char="•"/>
            </a:pPr>
            <a:r>
              <a:rPr lang="en-GB" sz="1600" dirty="0" smtClean="0">
                <a:latin typeface="Arial" panose="020B0604020202020204" pitchFamily="34" charset="0"/>
              </a:rPr>
              <a:t>Each subject also brushed</a:t>
            </a:r>
            <a:r>
              <a:rPr lang="en-GB" sz="1600" baseline="0" dirty="0" smtClean="0">
                <a:latin typeface="Arial" panose="020B0604020202020204" pitchFamily="34" charset="0"/>
              </a:rPr>
              <a:t> twice a day</a:t>
            </a:r>
          </a:p>
          <a:p>
            <a:pPr marL="742950" lvl="1" indent="-285750">
              <a:buFont typeface="Arial" panose="020B0604020202020204" pitchFamily="34" charset="0"/>
              <a:buChar char="•"/>
            </a:pPr>
            <a:r>
              <a:rPr lang="en-US" sz="1600" b="0" i="0" u="none" strike="noStrike" kern="1200" baseline="0" dirty="0" smtClean="0">
                <a:solidFill>
                  <a:schemeClr val="tx1"/>
                </a:solidFill>
                <a:latin typeface="+mn-lt"/>
                <a:ea typeface="+mn-ea"/>
                <a:cs typeface="+mn-cs"/>
              </a:rPr>
              <a:t>Volunteers wore in situ appliances on which were mounted enamel sections containing artificial caries lesions. You can see examples of these appliances depicted in the pictures on this slide</a:t>
            </a:r>
          </a:p>
          <a:p>
            <a:pPr marL="742950" lvl="1" indent="-2857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Microradiographs of the enamel lesions were made at baseline and at the end of the experimental period</a:t>
            </a:r>
          </a:p>
          <a:p>
            <a:pPr marL="742950" lvl="1" indent="-285750">
              <a:buFont typeface="Arial" panose="020B0604020202020204" pitchFamily="34" charset="0"/>
              <a:buChar char="•"/>
            </a:pPr>
            <a:r>
              <a:rPr lang="en-GB" sz="1600" dirty="0" err="1" smtClean="0">
                <a:latin typeface="Arial" panose="020B0604020202020204" pitchFamily="34" charset="0"/>
              </a:rPr>
              <a:t>Remineralization</a:t>
            </a:r>
            <a:r>
              <a:rPr lang="en-GB" sz="1600" dirty="0" smtClean="0">
                <a:latin typeface="Arial" panose="020B0604020202020204" pitchFamily="34" charset="0"/>
              </a:rPr>
              <a:t> of the enamel lesions occurred with and without gum, but was approximately doubled with gum</a:t>
            </a:r>
          </a:p>
          <a:p>
            <a:pPr marL="742950" lvl="1" indent="-2857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This study clearly demonstrates that the increase in salivary flow that occurs during gum chewing, which as we have heard previously, is known to accelerate a rise in plaque pH, will not only reduce demineralization, but may also enhance the degree of lesion remineralization</a:t>
            </a:r>
            <a:endParaRPr lang="en-GB" sz="1600" dirty="0" smtClean="0">
              <a:latin typeface="Arial" panose="020B0604020202020204" pitchFamily="34" charset="0"/>
            </a:endParaRPr>
          </a:p>
          <a:p>
            <a:endParaRPr lang="en-GB" dirty="0" smtClean="0"/>
          </a:p>
          <a:p>
            <a:r>
              <a:rPr lang="en-GB" sz="1200" b="1" dirty="0" smtClean="0"/>
              <a:t>Bridge: </a:t>
            </a:r>
            <a:endParaRPr lang="en-GB" sz="1200" b="0" dirty="0" smtClean="0"/>
          </a:p>
          <a:p>
            <a:r>
              <a:rPr lang="en-GB" sz="1200" b="0" dirty="0" smtClean="0"/>
              <a:t>We</a:t>
            </a:r>
            <a:r>
              <a:rPr lang="en-GB" sz="1200" b="0" baseline="0" dirty="0" smtClean="0"/>
              <a:t> can examine this </a:t>
            </a:r>
            <a:r>
              <a:rPr lang="en-GB" sz="1200" b="0" baseline="0" dirty="0" err="1" smtClean="0"/>
              <a:t>remineralization</a:t>
            </a:r>
            <a:r>
              <a:rPr lang="en-GB" sz="1200" b="0" baseline="0" dirty="0" smtClean="0"/>
              <a:t> further by looking at a study that used </a:t>
            </a:r>
            <a:r>
              <a:rPr lang="en-GB" sz="1200" kern="1200" dirty="0" smtClean="0">
                <a:solidFill>
                  <a:schemeClr val="tx1"/>
                </a:solidFill>
                <a:effectLst/>
                <a:latin typeface="+mn-lt"/>
                <a:ea typeface="+mn-ea"/>
                <a:cs typeface="+mn-cs"/>
              </a:rPr>
              <a:t>quantitative light induced fluorescents to measure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remineralization</a:t>
            </a:r>
            <a:r>
              <a:rPr lang="en-GB" sz="1200" kern="1200" dirty="0" smtClean="0">
                <a:solidFill>
                  <a:schemeClr val="tx1"/>
                </a:solidFill>
                <a:effectLst/>
                <a:latin typeface="+mn-lt"/>
                <a:ea typeface="+mn-ea"/>
                <a:cs typeface="+mn-cs"/>
              </a:rPr>
              <a:t>.</a:t>
            </a:r>
            <a:endParaRPr lang="en-GB" sz="1200" b="0" dirty="0" smtClean="0"/>
          </a:p>
          <a:p>
            <a:endParaRPr lang="en-GB" dirty="0" smtClean="0"/>
          </a:p>
          <a:p>
            <a:r>
              <a:rPr lang="en-GB" sz="1200" b="1" dirty="0" smtClean="0"/>
              <a:t>Mike </a:t>
            </a:r>
            <a:r>
              <a:rPr lang="en-GB" sz="1200" b="1" dirty="0" err="1" smtClean="0"/>
              <a:t>Dodds</a:t>
            </a:r>
            <a:r>
              <a:rPr lang="en-GB" sz="1200" b="1" dirty="0" smtClean="0"/>
              <a:t>’</a:t>
            </a:r>
            <a:r>
              <a:rPr lang="en-GB" sz="1200" b="1" baseline="0" dirty="0" smtClean="0"/>
              <a:t> </a:t>
            </a:r>
            <a:r>
              <a:rPr lang="en-GB" sz="1200" b="1" dirty="0" smtClean="0"/>
              <a:t>presentation script </a:t>
            </a:r>
          </a:p>
          <a:p>
            <a:pPr marL="171450" indent="-171450">
              <a:buFont typeface="Arial" panose="020B0604020202020204" pitchFamily="34" charset="0"/>
              <a:buChar char="•"/>
            </a:pPr>
            <a:r>
              <a:rPr lang="en-GB" sz="1200" dirty="0" smtClean="0">
                <a:latin typeface="Arial" panose="020B0604020202020204" pitchFamily="34" charset="0"/>
              </a:rPr>
              <a:t>Stimulated saliva is effective for remineralizing tooth enamel</a:t>
            </a:r>
            <a:r>
              <a:rPr lang="en-GB" sz="1200" baseline="0" dirty="0" smtClean="0">
                <a:latin typeface="Arial" panose="020B0604020202020204" pitchFamily="34" charset="0"/>
              </a:rPr>
              <a:t> </a:t>
            </a:r>
            <a:r>
              <a:rPr lang="en-GB" sz="1200" dirty="0" smtClean="0">
                <a:latin typeface="Arial" panose="020B0604020202020204" pitchFamily="34" charset="0"/>
              </a:rPr>
              <a:t>damaged from acid exposure</a:t>
            </a:r>
            <a:endParaRPr lang="en-GB" b="1"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In</a:t>
            </a:r>
            <a:r>
              <a:rPr lang="en-GB" sz="1200" kern="1200" baseline="0" dirty="0" smtClean="0">
                <a:solidFill>
                  <a:schemeClr val="tx1"/>
                </a:solidFill>
                <a:effectLst/>
                <a:latin typeface="+mn-lt"/>
                <a:ea typeface="+mn-ea"/>
                <a:cs typeface="+mn-cs"/>
              </a:rPr>
              <a:t> order to test the effectiveness, this study u</a:t>
            </a:r>
            <a:r>
              <a:rPr lang="en-GB" sz="1200" kern="1200" dirty="0" smtClean="0">
                <a:solidFill>
                  <a:schemeClr val="tx1"/>
                </a:solidFill>
                <a:effectLst/>
                <a:latin typeface="+mn-lt"/>
                <a:ea typeface="+mn-ea"/>
                <a:cs typeface="+mn-cs"/>
              </a:rPr>
              <a:t>sed a dental appliance with a little piece of dental enamel within it.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We are able to measure the amount of demineralization that had occurred in that enamel, both before and after a three-week period of chewing or not chewing gum</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If you look at the amount of mineral that was put back into the teeth, or remineralisation, we can see that when you chewed gum, there was a much larger increase in the amount of remineralisation versus not chewing gum at all</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So this study demonstrates that saliva is providing a driving force for remineralisation</a:t>
            </a:r>
            <a:endParaRPr lang="en-GB" dirty="0" smtClean="0"/>
          </a:p>
          <a:p>
            <a:endParaRPr lang="en-GB" dirty="0" smtClean="0"/>
          </a:p>
          <a:p>
            <a:r>
              <a:rPr lang="en-GB" b="1" i="1" dirty="0" smtClean="0"/>
              <a:t>Note to presenter: </a:t>
            </a:r>
          </a:p>
          <a:p>
            <a:r>
              <a:rPr lang="en-GB" b="0" i="1" u="none" dirty="0" smtClean="0"/>
              <a:t>Link</a:t>
            </a:r>
            <a:r>
              <a:rPr lang="en-GB" b="0" i="1" u="none" baseline="0" dirty="0" smtClean="0"/>
              <a:t> to abstract - http://www.ncbi.nlm.nih.gov/pubmed/1452890</a:t>
            </a:r>
          </a:p>
          <a:p>
            <a:endParaRPr lang="en-GB" b="0" i="1" u="none" baseline="0" dirty="0" smtClean="0"/>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23</a:t>
            </a:fld>
            <a:endParaRPr lang="en-US" dirty="0"/>
          </a:p>
        </p:txBody>
      </p:sp>
    </p:spTree>
    <p:extLst>
      <p:ext uri="{BB962C8B-B14F-4D97-AF65-F5344CB8AC3E}">
        <p14:creationId xmlns:p14="http://schemas.microsoft.com/office/powerpoint/2010/main" val="2645571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Key points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Explain that these figures show the changes in:</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b="0" strike="noStrike" kern="1200" baseline="0" dirty="0" smtClean="0">
                <a:solidFill>
                  <a:schemeClr val="tx1"/>
                </a:solidFill>
                <a:effectLst/>
                <a:latin typeface="+mn-lt"/>
                <a:ea typeface="+mn-ea"/>
                <a:cs typeface="+mn-cs"/>
              </a:rPr>
              <a:t>The area </a:t>
            </a:r>
            <a:r>
              <a:rPr lang="en-US" sz="1200" kern="1200" dirty="0" smtClean="0">
                <a:solidFill>
                  <a:schemeClr val="tx1"/>
                </a:solidFill>
                <a:effectLst/>
                <a:latin typeface="+mn-lt"/>
                <a:ea typeface="+mn-ea"/>
                <a:cs typeface="+mn-cs"/>
              </a:rPr>
              <a:t>of the demineralized lesion from baseline for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three groups at 4 and 8</a:t>
            </a:r>
            <a:r>
              <a:rPr lang="en-US" sz="1200" kern="1200" baseline="0" dirty="0" smtClean="0">
                <a:solidFill>
                  <a:schemeClr val="tx1"/>
                </a:solidFill>
                <a:effectLst/>
                <a:latin typeface="+mn-lt"/>
                <a:ea typeface="+mn-ea"/>
                <a:cs typeface="+mn-cs"/>
              </a:rPr>
              <a:t> weeks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mean (non-adjusted) fluorescence loss (△F) from baseline for three the groups at 4 and 8</a:t>
            </a:r>
            <a:r>
              <a:rPr lang="en-US" sz="1200" kern="1200" baseline="0" dirty="0" smtClean="0">
                <a:solidFill>
                  <a:schemeClr val="tx1"/>
                </a:solidFill>
                <a:effectLst/>
                <a:latin typeface="+mn-lt"/>
                <a:ea typeface="+mn-ea"/>
                <a:cs typeface="+mn-cs"/>
              </a:rPr>
              <a:t> </a:t>
            </a:r>
            <a:r>
              <a:rPr lang="en-US" sz="1200" kern="1200" baseline="0" smtClean="0">
                <a:solidFill>
                  <a:schemeClr val="tx1"/>
                </a:solidFill>
                <a:effectLst/>
                <a:latin typeface="+mn-lt"/>
                <a:ea typeface="+mn-ea"/>
                <a:cs typeface="+mn-cs"/>
              </a:rPr>
              <a:t>weeks </a:t>
            </a:r>
          </a:p>
          <a:p>
            <a:pPr marL="457200" lvl="1" indent="0">
              <a:buFont typeface="Arial" panose="020B0604020202020204" pitchFamily="34" charset="0"/>
              <a:buNone/>
            </a:pPr>
            <a:r>
              <a:rPr lang="en-US" sz="1200" kern="1200" baseline="0" smtClean="0">
                <a:solidFill>
                  <a:schemeClr val="tx1"/>
                </a:solidFill>
                <a:effectLst/>
                <a:latin typeface="+mn-lt"/>
                <a:ea typeface="+mn-ea"/>
                <a:cs typeface="+mn-cs"/>
              </a:rPr>
              <a:t>[Y </a:t>
            </a:r>
            <a:r>
              <a:rPr lang="en-US" sz="1200" kern="1200" baseline="0" dirty="0" smtClean="0">
                <a:solidFill>
                  <a:schemeClr val="tx1"/>
                </a:solidFill>
                <a:effectLst/>
                <a:latin typeface="+mn-lt"/>
                <a:ea typeface="+mn-ea"/>
                <a:cs typeface="+mn-cs"/>
              </a:rPr>
              <a:t>axis shows area/level fluorescence (respectively) and X axis the timeline (baseline </a:t>
            </a:r>
            <a:r>
              <a:rPr lang="en-US" sz="1200" kern="1200" baseline="0" smtClean="0">
                <a:solidFill>
                  <a:schemeClr val="tx1"/>
                </a:solidFill>
                <a:effectLst/>
                <a:latin typeface="+mn-lt"/>
                <a:ea typeface="+mn-ea"/>
                <a:cs typeface="+mn-cs"/>
              </a:rPr>
              <a:t>and then 4 and 8 weeks)]</a:t>
            </a:r>
            <a:endParaRPr lang="en-US" sz="1200" kern="1200" baseline="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Draw attention to the fact that the:</a:t>
            </a:r>
          </a:p>
          <a:p>
            <a:pPr marL="628650" lvl="1" indent="-171450">
              <a:buFont typeface="Arial" panose="020B0604020202020204" pitchFamily="34" charset="0"/>
              <a:buChar char="•"/>
            </a:pPr>
            <a:r>
              <a:rPr lang="en-GB" sz="1200" kern="1200" dirty="0" smtClean="0">
                <a:solidFill>
                  <a:schemeClr val="tx1"/>
                </a:solidFill>
                <a:effectLst/>
                <a:latin typeface="+mn-lt"/>
                <a:ea typeface="+mn-ea"/>
                <a:cs typeface="+mn-cs"/>
              </a:rPr>
              <a:t>Green line relates to the no-gum/treatment group</a:t>
            </a:r>
          </a:p>
          <a:p>
            <a:pPr marL="628650" lvl="1" indent="-171450">
              <a:buFont typeface="Arial" panose="020B0604020202020204" pitchFamily="34" charset="0"/>
              <a:buChar char="•"/>
            </a:pPr>
            <a:r>
              <a:rPr lang="en-GB" sz="1200" kern="1200" dirty="0" smtClean="0">
                <a:solidFill>
                  <a:schemeClr val="tx1"/>
                </a:solidFill>
                <a:effectLst/>
                <a:latin typeface="+mn-lt"/>
                <a:ea typeface="+mn-ea"/>
                <a:cs typeface="+mn-cs"/>
              </a:rPr>
              <a:t>The red line to the 3x per day group; and</a:t>
            </a:r>
          </a:p>
          <a:p>
            <a:pPr marL="628650" lvl="1" indent="-171450">
              <a:buFont typeface="Arial" panose="020B0604020202020204" pitchFamily="34" charset="0"/>
              <a:buChar char="•"/>
            </a:pPr>
            <a:r>
              <a:rPr lang="en-GB" sz="1200" kern="1200" dirty="0" smtClean="0">
                <a:solidFill>
                  <a:schemeClr val="tx1"/>
                </a:solidFill>
                <a:effectLst/>
                <a:latin typeface="+mn-lt"/>
                <a:ea typeface="+mn-ea"/>
                <a:cs typeface="+mn-cs"/>
              </a:rPr>
              <a:t>The blue line to the 5x per day group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Highlight that both graphs show that there are significant differences when comparing the 3x per day group with the no-gum group and further significant differences when comparing the 3x per day group</a:t>
            </a:r>
            <a:r>
              <a:rPr lang="en-GB" sz="1200" kern="1200" dirty="0" smtClean="0">
                <a:solidFill>
                  <a:schemeClr val="tx1"/>
                </a:solidFill>
                <a:effectLst/>
                <a:latin typeface="+mn-lt"/>
                <a:ea typeface="+mn-ea"/>
                <a:cs typeface="+mn-cs"/>
              </a:rPr>
              <a:t> with the 5x per day group.</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State that overall the results of this study suggest that:</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Sugar-free gum can indeed provide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and caries control of active enamel caries lesions following daily chewing, and </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That increased daily frequency - rather than time of chewing - promoted the greater effect</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GB" sz="1200" kern="1200" dirty="0" smtClean="0">
                <a:solidFill>
                  <a:schemeClr val="tx1"/>
                </a:solidFill>
                <a:effectLst/>
                <a:latin typeface="+mn-lt"/>
                <a:ea typeface="+mn-ea"/>
                <a:cs typeface="+mn-cs"/>
              </a:rPr>
              <a:t>And, </a:t>
            </a:r>
            <a:r>
              <a:rPr lang="en-US" sz="1200" kern="1200" dirty="0" smtClean="0">
                <a:solidFill>
                  <a:schemeClr val="tx1"/>
                </a:solidFill>
                <a:effectLst/>
                <a:latin typeface="+mn-lt"/>
                <a:ea typeface="+mn-ea"/>
                <a:cs typeface="+mn-cs"/>
              </a:rPr>
              <a:t>furthermore, that the difference between the 5x per day and 3x per day groups was statistically significant after 12 weeks of treatment</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GB" sz="1200" kern="1200" dirty="0" smtClean="0">
                <a:solidFill>
                  <a:schemeClr val="tx1"/>
                </a:solidFill>
                <a:effectLst/>
                <a:latin typeface="+mn-lt"/>
                <a:ea typeface="+mn-ea"/>
                <a:cs typeface="+mn-cs"/>
              </a:rPr>
              <a:t>Conclude by stating that chewing gum is </a:t>
            </a:r>
            <a:r>
              <a:rPr lang="en-GB" sz="1200" kern="1200" dirty="0" err="1" smtClean="0">
                <a:solidFill>
                  <a:schemeClr val="tx1"/>
                </a:solidFill>
                <a:effectLst/>
                <a:latin typeface="+mn-lt"/>
                <a:ea typeface="+mn-ea"/>
                <a:cs typeface="+mn-cs"/>
              </a:rPr>
              <a:t>remineralizing</a:t>
            </a:r>
            <a:r>
              <a:rPr lang="en-GB" sz="1200" kern="1200" dirty="0" smtClean="0">
                <a:solidFill>
                  <a:schemeClr val="tx1"/>
                </a:solidFill>
                <a:effectLst/>
                <a:latin typeface="+mn-lt"/>
                <a:ea typeface="+mn-ea"/>
                <a:cs typeface="+mn-cs"/>
              </a:rPr>
              <a:t> decay in a real world situation – in real children… real teeth</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24</a:t>
            </a:fld>
            <a:endParaRPr lang="en-US" dirty="0"/>
          </a:p>
        </p:txBody>
      </p:sp>
    </p:spTree>
    <p:extLst>
      <p:ext uri="{BB962C8B-B14F-4D97-AF65-F5344CB8AC3E}">
        <p14:creationId xmlns:p14="http://schemas.microsoft.com/office/powerpoint/2010/main" val="3913387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914400" y="744538"/>
            <a:ext cx="4965700" cy="3724275"/>
          </a:xfrm>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b="1" dirty="0" smtClean="0"/>
              <a:t>Key points:</a:t>
            </a:r>
          </a:p>
          <a:p>
            <a:pPr marL="171450" indent="-171450">
              <a:buFont typeface="Arial" panose="020B0604020202020204" pitchFamily="34" charset="0"/>
              <a:buChar char="•"/>
            </a:pPr>
            <a:r>
              <a:rPr lang="en-GB" b="0" dirty="0" smtClean="0"/>
              <a:t>Highlight the fact that</a:t>
            </a:r>
            <a:r>
              <a:rPr lang="en-GB" b="0" baseline="0" dirty="0" smtClean="0"/>
              <a:t> t</a:t>
            </a:r>
            <a:r>
              <a:rPr lang="en-US" sz="1200" b="0" kern="1200" dirty="0" smtClean="0">
                <a:solidFill>
                  <a:schemeClr val="tx1"/>
                </a:solidFill>
                <a:effectLst/>
                <a:latin typeface="+mn-lt"/>
                <a:ea typeface="+mn-ea"/>
                <a:cs typeface="+mn-cs"/>
              </a:rPr>
              <a:t>here is a growing interest in the use of technologies to aid in detection, diagnosis and assessment of early stage caries lesions. </a:t>
            </a:r>
          </a:p>
          <a:p>
            <a:pPr marL="171450" indent="-171450">
              <a:buFont typeface="Arial" panose="020B0604020202020204" pitchFamily="34" charset="0"/>
              <a:buChar char="•"/>
            </a:pPr>
            <a:r>
              <a:rPr lang="en-US" sz="1200" b="0" kern="1200" dirty="0" smtClean="0">
                <a:solidFill>
                  <a:schemeClr val="tx1"/>
                </a:solidFill>
                <a:effectLst/>
                <a:latin typeface="+mn-lt"/>
                <a:ea typeface="+mn-ea"/>
                <a:cs typeface="+mn-cs"/>
              </a:rPr>
              <a:t>Explain</a:t>
            </a:r>
            <a:r>
              <a:rPr lang="en-US" sz="1200" b="0" kern="1200" baseline="0" dirty="0" smtClean="0">
                <a:solidFill>
                  <a:schemeClr val="tx1"/>
                </a:solidFill>
                <a:effectLst/>
                <a:latin typeface="+mn-lt"/>
                <a:ea typeface="+mn-ea"/>
                <a:cs typeface="+mn-cs"/>
              </a:rPr>
              <a:t> that </a:t>
            </a:r>
            <a:r>
              <a:rPr lang="en-US" sz="1200" b="0" kern="1200" dirty="0" smtClean="0">
                <a:solidFill>
                  <a:schemeClr val="tx1"/>
                </a:solidFill>
                <a:effectLst/>
                <a:latin typeface="+mn-lt"/>
                <a:ea typeface="+mn-ea"/>
                <a:cs typeface="+mn-cs"/>
              </a:rPr>
              <a:t>most widely used methods include: electronic caries monitoring, laser-induced fluorescence,</a:t>
            </a:r>
            <a:r>
              <a:rPr lang="en-US" sz="1200" b="0" kern="1200" baseline="300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and quantitative light-induced fluorescence (QLF) which is what we</a:t>
            </a:r>
            <a:r>
              <a:rPr lang="en-US" sz="1200" b="0" kern="1200" baseline="0" dirty="0" smtClean="0">
                <a:solidFill>
                  <a:schemeClr val="tx1"/>
                </a:solidFill>
                <a:effectLst/>
                <a:latin typeface="+mn-lt"/>
                <a:ea typeface="+mn-ea"/>
                <a:cs typeface="+mn-cs"/>
              </a:rPr>
              <a:t> have used here</a:t>
            </a:r>
            <a:endParaRPr lang="en-US" sz="1200" b="0" kern="1200" dirty="0" smtClean="0">
              <a:solidFill>
                <a:schemeClr val="tx1"/>
              </a:solidFill>
              <a:effectLst/>
              <a:latin typeface="+mn-lt"/>
              <a:ea typeface="+mn-ea"/>
              <a:cs typeface="+mn-cs"/>
            </a:endParaRP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About QLF</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now widely used dental diagnostic tool for detection of early carious lesions is quantitative light-induced fluorescence (QLF), which is based on auto-fluorescence of teeth</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When the teeth are illuminated with high intensity blue light, the resultant auto-fluorescence of enamel is detected by an intraoral camera which produces a fluorescent image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emitted fluorescence has a direct relationship with the mineral content of the enamel</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Thus, the intensity of the tooth image at a demineralized area is darker than the sound area</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software of QLF systems can process the image to provide user quantitative parameters such as lesion area, lesion depth, and lesion volume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These parameters can detect and differentiate the lesions at very early stages, and make the QLF system more sensitive to changes of caries over time </a:t>
            </a:r>
            <a:endParaRPr lang="en-GB" sz="1200" kern="1200" dirty="0" smtClean="0">
              <a:solidFill>
                <a:schemeClr val="tx1"/>
              </a:solidFill>
              <a:effectLst/>
              <a:latin typeface="+mn-lt"/>
              <a:ea typeface="+mn-ea"/>
              <a:cs typeface="+mn-cs"/>
            </a:endParaRPr>
          </a:p>
          <a:p>
            <a:pPr marL="0" indent="0">
              <a:buFont typeface="Arial" panose="020B0604020202020204" pitchFamily="34" charset="0"/>
              <a:buNone/>
            </a:pPr>
            <a:endParaRPr lang="en-US" sz="1200" b="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About the images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Column 1 shows the normal images of the anterior maxillary teeth taken, under natural light, at baseline and then at 4 and 8 weeks, to identify definite or possible early caries lesions.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Six QLF images were also taken at the same stages for each subject to ensure that all maxillary anterior teeth were included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Columns 2 and 3 show the analytical stages of the QLF method.</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images were first converted to black-and-white (with a green filter as seen here) so that thereafter the lesion site could be reconstructed by interpolating the grey level values in the sound enamel around the lesion.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difference between measured and reconstructed values yielded three quantities: ΔF (average loss of fluorescence of demineralized enamel compared to neighboring healthy enamel %), lesion area (mm2), and ΔQ (total loss of fluorescence), which together gave a measure of the extent and severity of the lesion.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Changes in fluorescence radiance and lesion area could then be followed over time, to measure lesion development. </a:t>
            </a:r>
            <a:endParaRPr lang="en-US" sz="1200" b="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0" kern="1200" dirty="0" smtClean="0">
                <a:solidFill>
                  <a:schemeClr val="tx1"/>
                </a:solidFill>
                <a:effectLst/>
                <a:latin typeface="+mn-lt"/>
                <a:ea typeface="+mn-ea"/>
                <a:cs typeface="+mn-cs"/>
              </a:rPr>
              <a:t>Walk</a:t>
            </a:r>
            <a:r>
              <a:rPr lang="en-US" sz="1200" b="0" kern="1200" baseline="0" dirty="0" smtClean="0">
                <a:solidFill>
                  <a:schemeClr val="tx1"/>
                </a:solidFill>
                <a:effectLst/>
                <a:latin typeface="+mn-lt"/>
                <a:ea typeface="+mn-ea"/>
                <a:cs typeface="+mn-cs"/>
              </a:rPr>
              <a:t> the audience through the three lines of images:</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First line of images:</a:t>
            </a: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As</a:t>
            </a:r>
            <a:r>
              <a:rPr lang="en-US" sz="1200" b="0" kern="1200" baseline="0" dirty="0" smtClean="0">
                <a:solidFill>
                  <a:schemeClr val="tx1"/>
                </a:solidFill>
                <a:effectLst/>
                <a:latin typeface="+mn-lt"/>
                <a:ea typeface="+mn-ea"/>
                <a:cs typeface="+mn-cs"/>
              </a:rPr>
              <a:t> we can see from this first series of images when</a:t>
            </a:r>
            <a:r>
              <a:rPr lang="en-US" sz="1200" b="0" kern="1200" dirty="0" smtClean="0">
                <a:solidFill>
                  <a:schemeClr val="tx1"/>
                </a:solidFill>
                <a:effectLst/>
                <a:latin typeface="+mn-lt"/>
                <a:ea typeface="+mn-ea"/>
                <a:cs typeface="+mn-cs"/>
              </a:rPr>
              <a:t> enamel demineralizes, minerals are replaced by water from saliva, which reduces the light path in the tooth. </a:t>
            </a: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This reduces light absorption by enamel, and thus, the intensity of fluorescence decreases in demineralized regions of enamel, which then appear as darker zones differing from sound tooth structures. </a:t>
            </a: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These</a:t>
            </a:r>
            <a:r>
              <a:rPr lang="en-US" sz="1200" b="0" kern="1200" baseline="0" dirty="0" smtClean="0">
                <a:solidFill>
                  <a:schemeClr val="tx1"/>
                </a:solidFill>
                <a:effectLst/>
                <a:latin typeface="+mn-lt"/>
                <a:ea typeface="+mn-ea"/>
                <a:cs typeface="+mn-cs"/>
              </a:rPr>
              <a:t> photos are from a real-world study</a:t>
            </a:r>
            <a:r>
              <a:rPr lang="en-GB" sz="1200" b="0" kern="1200" baseline="0" dirty="0" smtClean="0">
                <a:solidFill>
                  <a:schemeClr val="tx1"/>
                </a:solidFill>
                <a:effectLst/>
                <a:latin typeface="+mn-lt"/>
                <a:ea typeface="+mn-ea"/>
                <a:cs typeface="+mn-cs"/>
              </a:rPr>
              <a:t> </a:t>
            </a:r>
            <a:r>
              <a:rPr lang="en-GB" b="0" baseline="0" dirty="0" smtClean="0"/>
              <a:t>where the effects of chewing sugar-free gum 3x and 5x daily in children were measured with QLF</a:t>
            </a:r>
          </a:p>
          <a:p>
            <a:pPr marL="1085850" lvl="2" indent="-171450">
              <a:buFont typeface="Arial" panose="020B0604020202020204" pitchFamily="34" charset="0"/>
              <a:buChar char="•"/>
            </a:pPr>
            <a:r>
              <a:rPr lang="en-GB" b="0" baseline="0" dirty="0" smtClean="0"/>
              <a:t>These pictures represent a child who was in the 5x daily group</a:t>
            </a:r>
          </a:p>
          <a:p>
            <a:pPr marL="628650" lvl="1" indent="-171450">
              <a:buFont typeface="Arial" panose="020B0604020202020204" pitchFamily="34" charset="0"/>
              <a:buChar char="•"/>
            </a:pPr>
            <a:r>
              <a:rPr lang="en-GB" b="0" baseline="0" dirty="0" smtClean="0"/>
              <a:t>Second and third line of images:</a:t>
            </a:r>
          </a:p>
          <a:p>
            <a:pPr marL="1085850" marR="0" lvl="3"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smtClean="0">
                <a:solidFill>
                  <a:schemeClr val="tx1"/>
                </a:solidFill>
                <a:effectLst/>
                <a:latin typeface="+mn-lt"/>
                <a:ea typeface="+mn-ea"/>
                <a:cs typeface="+mn-cs"/>
              </a:rPr>
              <a:t>You can see over in as little as four weeks a decrease in the size of those lesions showing remineralisation has occurred</a:t>
            </a:r>
            <a:r>
              <a:rPr lang="en-GB" sz="1200" b="0" kern="1200" baseline="0" dirty="0" smtClean="0">
                <a:solidFill>
                  <a:schemeClr val="tx1"/>
                </a:solidFill>
                <a:effectLst/>
                <a:latin typeface="+mn-lt"/>
                <a:ea typeface="+mn-ea"/>
                <a:cs typeface="+mn-cs"/>
              </a:rPr>
              <a:t> a</a:t>
            </a:r>
            <a:r>
              <a:rPr lang="en-GB" sz="1200" b="0" kern="1200" dirty="0" smtClean="0">
                <a:solidFill>
                  <a:schemeClr val="tx1"/>
                </a:solidFill>
                <a:effectLst/>
                <a:latin typeface="+mn-lt"/>
                <a:ea typeface="+mn-ea"/>
                <a:cs typeface="+mn-cs"/>
              </a:rPr>
              <a:t>nd even more after eight weeks</a:t>
            </a:r>
          </a:p>
          <a:p>
            <a:pPr marL="1085850" marR="0" lvl="3"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These results indicate that regular chewing of sugar-free gum can help to arrest and reverse early caries lesions after 4 and 8 weeks</a:t>
            </a:r>
            <a:endParaRPr lang="en-GB" sz="1200" b="0" kern="1200" dirty="0" smtClean="0">
              <a:solidFill>
                <a:schemeClr val="tx1"/>
              </a:solidFill>
              <a:effectLst/>
              <a:latin typeface="+mn-lt"/>
              <a:ea typeface="+mn-ea"/>
              <a:cs typeface="+mn-cs"/>
            </a:endParaRPr>
          </a:p>
          <a:p>
            <a:pPr marL="1085850" marR="0" lvl="3"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results suggest sugar-free gum can provide remineralization and caries control of active enamel caries lesions following daily chewing; and increased daily frequency rather than time of chewing promoted the greater effect</a:t>
            </a:r>
          </a:p>
          <a:p>
            <a:pPr marL="1085850" marR="0" lvl="3"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Furthermore, the difference between the 5x per day and 3x per day groups was statistically significant after 12 weeks of treatment</a:t>
            </a:r>
            <a:endParaRPr lang="en-GB" sz="1200" b="0" kern="1200" dirty="0" smtClean="0">
              <a:solidFill>
                <a:schemeClr val="tx1"/>
              </a:solidFill>
              <a:effectLst/>
              <a:latin typeface="+mn-lt"/>
              <a:ea typeface="+mn-ea"/>
              <a:cs typeface="+mn-cs"/>
            </a:endParaRPr>
          </a:p>
          <a:p>
            <a:pPr marL="1085850" marR="0" lvl="3"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smtClean="0">
                <a:solidFill>
                  <a:schemeClr val="tx1"/>
                </a:solidFill>
                <a:effectLst/>
                <a:latin typeface="+mn-lt"/>
                <a:ea typeface="+mn-ea"/>
                <a:cs typeface="+mn-cs"/>
              </a:rPr>
              <a:t>So clearly chewing gum, chewing gum is remineralizing decay in a real world situation, real children, real teeth</a:t>
            </a:r>
          </a:p>
          <a:p>
            <a:pPr marL="914400" marR="0" lvl="3"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kern="1200" dirty="0" smtClean="0">
              <a:solidFill>
                <a:schemeClr val="tx1"/>
              </a:solidFill>
              <a:effectLst/>
              <a:latin typeface="+mn-lt"/>
              <a:ea typeface="+mn-ea"/>
              <a:cs typeface="+mn-cs"/>
            </a:endParaRPr>
          </a:p>
          <a:p>
            <a:pPr lvl="0"/>
            <a:r>
              <a:rPr lang="en-US" b="1" kern="1200" dirty="0" smtClean="0">
                <a:solidFill>
                  <a:schemeClr val="tx1"/>
                </a:solidFill>
                <a:effectLst/>
                <a:latin typeface="+mn-lt"/>
                <a:ea typeface="+mn-ea"/>
                <a:cs typeface="+mn-cs"/>
              </a:rPr>
              <a:t>Bridge: </a:t>
            </a:r>
          </a:p>
          <a:p>
            <a:pPr lvl="0"/>
            <a:r>
              <a:rPr lang="en-US" b="0" kern="1200" dirty="0" smtClean="0">
                <a:solidFill>
                  <a:schemeClr val="tx1"/>
                </a:solidFill>
                <a:effectLst/>
                <a:latin typeface="+mn-lt"/>
                <a:ea typeface="+mn-ea"/>
                <a:cs typeface="+mn-cs"/>
              </a:rPr>
              <a:t>In</a:t>
            </a:r>
            <a:r>
              <a:rPr lang="en-US" b="0" kern="1200" baseline="0" dirty="0" smtClean="0">
                <a:solidFill>
                  <a:schemeClr val="tx1"/>
                </a:solidFill>
                <a:effectLst/>
                <a:latin typeface="+mn-lt"/>
                <a:ea typeface="+mn-ea"/>
                <a:cs typeface="+mn-cs"/>
              </a:rPr>
              <a:t> fact, there are studies that also demonstrate the caries-protective benefits of sugar-free gum.</a:t>
            </a:r>
          </a:p>
          <a:p>
            <a:pPr lvl="0"/>
            <a:endParaRPr lang="en-US" b="0" kern="1200" baseline="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t>
            </a: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Additional information on QLF</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QLF is a method that has been applied to imaging teeth to measure the area and degree of demineralization of the early caries lesions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It is based on observation of auto fluorescence from teeth</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When enamel demineralization appears, minerals are replaced by water from saliva, which reduces the light path in the tooth</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This reduces light absorption by enamel, and thus, the intensity of fluorescence decreases in demineralized regions of enamel, which then appear as darker zones differing from sound tooth structures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By comparing the amount of fluorescence in the demineralized area to that of the surrounding sound enamel, the fluorescence loss (ΔF – Delta F) can be calculated</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By applying a threshold to the image based on the degree of fluorescence loss, the area of the lesion can be quantified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further parameter known as ΔQ (Delta Q), calculated from the fluorescence loss and the area of the lesion, indicates the volume of the demineralized lesion</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QLF also shows a good accuracy and repeatability for detecting early caries lesions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It is also non-destructive, and can be used to monitor progression/regression of natural caries lesions quantitatively</a:t>
            </a:r>
            <a:endParaRPr lang="en-GB" sz="1200" kern="1200" dirty="0" smtClean="0">
              <a:solidFill>
                <a:schemeClr val="tx1"/>
              </a:solidFill>
              <a:effectLst/>
              <a:latin typeface="+mn-lt"/>
              <a:ea typeface="+mn-ea"/>
              <a:cs typeface="+mn-cs"/>
            </a:endParaRPr>
          </a:p>
          <a:p>
            <a:endParaRPr lang="en-GB" sz="1200" b="1" kern="1200" dirty="0" smtClean="0">
              <a:solidFill>
                <a:schemeClr val="tx1"/>
              </a:solidFill>
              <a:effectLst/>
              <a:latin typeface="+mn-lt"/>
              <a:ea typeface="+mn-ea"/>
              <a:cs typeface="+mn-cs"/>
            </a:endParaRPr>
          </a:p>
          <a:p>
            <a:pPr lvl="0"/>
            <a:endParaRPr lang="en-GB" b="0" dirty="0" smtClean="0"/>
          </a:p>
          <a:p>
            <a:pPr marL="287338" lvl="1" indent="-287338" defTabSz="914400" eaLnBrk="0" fontAlgn="base" hangingPunct="0">
              <a:spcBef>
                <a:spcPct val="0"/>
              </a:spcBef>
              <a:spcAft>
                <a:spcPct val="0"/>
              </a:spcAft>
              <a:buClr>
                <a:srgbClr val="00AAE6"/>
              </a:buClr>
              <a:defRPr/>
            </a:pPr>
            <a:endParaRPr lang="en-US" altLang="zh-CN" sz="1000" i="1" dirty="0" smtClean="0">
              <a:solidFill>
                <a:prstClr val="black"/>
              </a:solidFill>
              <a:latin typeface="Arial" charset="0"/>
              <a:ea typeface="宋体" charset="-122"/>
              <a:cs typeface="Arial" charset="0"/>
            </a:endParaRPr>
          </a:p>
          <a:p>
            <a:endParaRPr lang="zh-CN" altLang="en-US" dirty="0" smtClean="0"/>
          </a:p>
        </p:txBody>
      </p:sp>
      <p:sp>
        <p:nvSpPr>
          <p:cNvPr id="5124" name="Slide Number Placeholder 3"/>
          <p:cNvSpPr>
            <a:spLocks noGrp="1"/>
          </p:cNvSpPr>
          <p:nvPr>
            <p:ph type="sldNum" sz="quarter" idx="5"/>
          </p:nvPr>
        </p:nvSpPr>
        <p:spPr bwMode="auto">
          <a:noFill/>
          <a:ln>
            <a:miter lim="800000"/>
            <a:headEnd/>
            <a:tailEnd/>
          </a:ln>
        </p:spPr>
        <p:txBody>
          <a:bodyPr/>
          <a:lstStyle/>
          <a:p>
            <a:fld id="{5BFA2918-75BA-4E47-9A84-D531BA93C6B4}" type="slidenum">
              <a:rPr lang="en-US" altLang="zh-CN" smtClean="0">
                <a:solidFill>
                  <a:prstClr val="black"/>
                </a:solidFill>
              </a:rPr>
              <a:pPr/>
              <a:t>25</a:t>
            </a:fld>
            <a:endParaRPr lang="en-US" altLang="zh-CN" dirty="0" smtClean="0">
              <a:solidFill>
                <a:prstClr val="black"/>
              </a:solidFill>
            </a:endParaRPr>
          </a:p>
        </p:txBody>
      </p:sp>
    </p:spTree>
    <p:extLst>
      <p:ext uri="{BB962C8B-B14F-4D97-AF65-F5344CB8AC3E}">
        <p14:creationId xmlns:p14="http://schemas.microsoft.com/office/powerpoint/2010/main" val="35032546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Key points: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ultimate test to demonstrate  a true clinical benefit is the long term (2 year+) randomized controlled trial, and here are two Wrigley-sponsored studies  </a:t>
            </a:r>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 </a:t>
            </a:r>
            <a:r>
              <a:rPr lang="en-US" dirty="0" smtClean="0"/>
              <a:t>Note that these two particular studies looked at the caries-protective</a:t>
            </a:r>
            <a:r>
              <a:rPr lang="en-US" baseline="0" dirty="0" smtClean="0"/>
              <a:t> benefits of sugar-free gum</a:t>
            </a:r>
          </a:p>
          <a:p>
            <a:pPr marL="171450" indent="-171450">
              <a:spcBef>
                <a:spcPts val="2400"/>
              </a:spcBef>
              <a:buFont typeface="Arial" panose="020B0604020202020204" pitchFamily="34" charset="0"/>
              <a:buChar char="•"/>
            </a:pPr>
            <a:r>
              <a:rPr lang="en-US" dirty="0" smtClean="0"/>
              <a:t>The first two year study confirmed caries-protective benefit in lower-caries prevalence population:</a:t>
            </a:r>
          </a:p>
          <a:p>
            <a:pPr marL="628650" lvl="1" indent="-171450">
              <a:spcBef>
                <a:spcPts val="2400"/>
              </a:spcBef>
              <a:buFont typeface="Arial" panose="020B0604020202020204" pitchFamily="34" charset="0"/>
              <a:buChar char="•"/>
            </a:pPr>
            <a:r>
              <a:rPr lang="en-US" dirty="0" smtClean="0"/>
              <a:t>The study</a:t>
            </a:r>
            <a:r>
              <a:rPr lang="en-US" baseline="0" dirty="0" smtClean="0"/>
              <a:t> took place in </a:t>
            </a:r>
            <a:r>
              <a:rPr lang="en-US" dirty="0" smtClean="0"/>
              <a:t>Hungary where children chewed gum 3 x/day for 20 min after meals or no gum</a:t>
            </a:r>
          </a:p>
          <a:p>
            <a:pPr marL="628650" lvl="1" indent="-171450">
              <a:spcBef>
                <a:spcPts val="2400"/>
              </a:spcBef>
              <a:buFont typeface="Arial" panose="020B0604020202020204" pitchFamily="34" charset="0"/>
              <a:buChar char="•"/>
            </a:pPr>
            <a:r>
              <a:rPr lang="en-US" dirty="0" smtClean="0"/>
              <a:t>After two years, the "Gum" group exhibited a 38.7% reduction in incremental caries, excluding white spots, compared with the "Control" group. </a:t>
            </a:r>
          </a:p>
          <a:p>
            <a:pPr marL="628650" lvl="1" indent="-171450">
              <a:spcBef>
                <a:spcPts val="2400"/>
              </a:spcBef>
              <a:buFont typeface="Arial" panose="020B0604020202020204" pitchFamily="34" charset="0"/>
              <a:buChar char="•"/>
            </a:pPr>
            <a:r>
              <a:rPr lang="en-US" dirty="0" smtClean="0"/>
              <a:t>Including white spots, a corresponding 33.1% reduction was indicated. </a:t>
            </a:r>
          </a:p>
          <a:p>
            <a:pPr marL="628650" lvl="1" indent="-171450">
              <a:spcBef>
                <a:spcPts val="2400"/>
              </a:spcBef>
              <a:buFont typeface="Arial" panose="020B0604020202020204" pitchFamily="34" charset="0"/>
              <a:buChar char="•"/>
            </a:pPr>
            <a:r>
              <a:rPr lang="en-US" dirty="0" smtClean="0"/>
              <a:t>These results clearly suggest that even in a moderate caries population practicing normal oral hygiene, including the use of fluoride dentifrices, an after-meal gum-chewing regimen can significantly reduce the rate of caries development. </a:t>
            </a:r>
          </a:p>
          <a:p>
            <a:pPr marL="171450" indent="-171450">
              <a:buFont typeface="Arial" panose="020B0604020202020204" pitchFamily="34" charset="0"/>
              <a:buChar char="•"/>
            </a:pPr>
            <a:r>
              <a:rPr lang="en-US" dirty="0" smtClean="0"/>
              <a:t>An additional study </a:t>
            </a:r>
            <a:r>
              <a:rPr lang="en-US" baseline="0" dirty="0" smtClean="0"/>
              <a:t>was </a:t>
            </a:r>
            <a:r>
              <a:rPr lang="en-US" dirty="0" smtClean="0"/>
              <a:t>in children, from Puerto Rico, with high caries prevalence,</a:t>
            </a:r>
            <a:r>
              <a:rPr lang="en-US" baseline="0" dirty="0" smtClean="0"/>
              <a:t> </a:t>
            </a:r>
            <a:r>
              <a:rPr lang="en-US" sz="1200" b="0" i="0" kern="1200" dirty="0" smtClean="0">
                <a:solidFill>
                  <a:schemeClr val="tx1"/>
                </a:solidFill>
                <a:effectLst/>
                <a:latin typeface="+mn-lt"/>
                <a:ea typeface="+mn-ea"/>
                <a:cs typeface="+mn-cs"/>
              </a:rPr>
              <a:t>low levels of professional dental care, and drinking water with negligible amounts of fluoride: </a:t>
            </a:r>
          </a:p>
          <a:p>
            <a:pPr marL="628650" lvl="1" indent="-171450">
              <a:buFont typeface="Arial" panose="020B0604020202020204" pitchFamily="34" charset="0"/>
              <a:buChar char="•"/>
            </a:pPr>
            <a:r>
              <a:rPr lang="en-US" sz="1200" b="0" i="0" kern="1200" dirty="0" smtClean="0">
                <a:solidFill>
                  <a:schemeClr val="tx1"/>
                </a:solidFill>
                <a:effectLst/>
                <a:latin typeface="+mn-lt"/>
                <a:ea typeface="+mn-ea"/>
                <a:cs typeface="+mn-cs"/>
              </a:rPr>
              <a:t>Study took place over three</a:t>
            </a:r>
            <a:r>
              <a:rPr lang="en-US" sz="1200" b="0" i="0" kern="1200" baseline="0" dirty="0" smtClean="0">
                <a:solidFill>
                  <a:schemeClr val="tx1"/>
                </a:solidFill>
                <a:effectLst/>
                <a:latin typeface="+mn-lt"/>
                <a:ea typeface="+mn-ea"/>
                <a:cs typeface="+mn-cs"/>
              </a:rPr>
              <a:t> years</a:t>
            </a:r>
            <a:endParaRPr lang="en-US" sz="1200" b="0" i="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smtClean="0">
                <a:solidFill>
                  <a:schemeClr val="tx1"/>
                </a:solidFill>
                <a:effectLst/>
                <a:latin typeface="+mn-lt"/>
                <a:ea typeface="+mn-ea"/>
                <a:cs typeface="+mn-cs"/>
              </a:rPr>
              <a:t>Participants were again</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assigned to either a no-gum group or a sugar-free gum group</a:t>
            </a:r>
          </a:p>
          <a:p>
            <a:pPr marL="628650" lvl="1" indent="-171450">
              <a:buFont typeface="Arial" panose="020B0604020202020204" pitchFamily="34" charset="0"/>
              <a:buChar char="•"/>
            </a:pPr>
            <a:r>
              <a:rPr lang="en-US" sz="1200" b="0" i="0" kern="1200" dirty="0" smtClean="0">
                <a:solidFill>
                  <a:schemeClr val="tx1"/>
                </a:solidFill>
                <a:effectLst/>
                <a:latin typeface="+mn-lt"/>
                <a:ea typeface="+mn-ea"/>
                <a:cs typeface="+mn-cs"/>
              </a:rPr>
              <a:t>The results show that all subjects and high-risk subjects, respectively, in the gum group developed 7.9 percent and 11.0 percent fewer decayed, missing or filled surfaces than subjects in the control group</a:t>
            </a:r>
          </a:p>
          <a:p>
            <a:pPr marL="628650" lvl="1" indent="-171450">
              <a:buFont typeface="Arial" panose="020B0604020202020204" pitchFamily="34" charset="0"/>
              <a:buChar char="•"/>
            </a:pPr>
            <a:endParaRPr lang="en-US" sz="1200" b="0" i="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prstClr val="black"/>
                </a:solidFill>
                <a:effectLst/>
                <a:uLnTx/>
                <a:uFillTx/>
                <a:latin typeface="+mn-lt"/>
                <a:ea typeface="+mn-ea"/>
                <a:cs typeface="+mn-cs"/>
              </a:rPr>
              <a:t>Bridge:</a:t>
            </a:r>
            <a:endParaRPr kumimoji="0" lang="en-US" sz="1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The benefits of sugar-free gum have actually been studied since the early 1970’s…</a:t>
            </a:r>
            <a:endParaRPr kumimoji="0" lang="en-GB" sz="1200" b="1"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26</a:t>
            </a:fld>
            <a:endParaRPr lang="en-US" dirty="0"/>
          </a:p>
        </p:txBody>
      </p:sp>
    </p:spTree>
    <p:extLst>
      <p:ext uri="{BB962C8B-B14F-4D97-AF65-F5344CB8AC3E}">
        <p14:creationId xmlns:p14="http://schemas.microsoft.com/office/powerpoint/2010/main" val="10666679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baseline="0" dirty="0" smtClean="0"/>
              <a:t>Key points:</a:t>
            </a:r>
          </a:p>
          <a:p>
            <a:pPr marL="171450" indent="-171450">
              <a:buFont typeface="Arial" panose="020B0604020202020204" pitchFamily="34" charset="0"/>
              <a:buChar char="•"/>
            </a:pPr>
            <a:r>
              <a:rPr lang="en-GB" sz="1200" dirty="0" smtClean="0"/>
              <a:t>Explain that there is a wealth of evidence to support the oral benefits of sugar-free</a:t>
            </a:r>
            <a:r>
              <a:rPr lang="en-GB" sz="1200" baseline="0" dirty="0" smtClean="0"/>
              <a:t> gum:</a:t>
            </a:r>
          </a:p>
          <a:p>
            <a:pPr marL="628650" lvl="1" indent="-171450">
              <a:buFont typeface="Arial" panose="020B0604020202020204" pitchFamily="34" charset="0"/>
              <a:buChar char="•"/>
            </a:pPr>
            <a:r>
              <a:rPr lang="en-GB" sz="1200" baseline="0" dirty="0" smtClean="0"/>
              <a:t>This table depicts some of the key studies of the last 30 years</a:t>
            </a:r>
          </a:p>
          <a:p>
            <a:pPr marL="628650" lvl="1" indent="-171450">
              <a:buFont typeface="Arial" panose="020B0604020202020204" pitchFamily="34" charset="0"/>
              <a:buChar char="•"/>
            </a:pPr>
            <a:r>
              <a:rPr lang="en-GB" sz="1200" baseline="0" dirty="0" smtClean="0"/>
              <a:t>The first column is a list of the lead study authors and year of publication</a:t>
            </a:r>
          </a:p>
          <a:p>
            <a:pPr marL="628650" lvl="1" indent="-171450">
              <a:buFont typeface="Arial" panose="020B0604020202020204" pitchFamily="34" charset="0"/>
              <a:buChar char="•"/>
            </a:pPr>
            <a:r>
              <a:rPr lang="en-GB" sz="1200" baseline="0" dirty="0" smtClean="0"/>
              <a:t>The second column describes the intervention used and the third column shows the frequency of this intervention</a:t>
            </a:r>
          </a:p>
          <a:p>
            <a:pPr marL="628650" lvl="1" indent="-171450">
              <a:buFont typeface="Arial" panose="020B0604020202020204" pitchFamily="34" charset="0"/>
              <a:buChar char="•"/>
            </a:pPr>
            <a:r>
              <a:rPr lang="en-GB" sz="1200" baseline="0" dirty="0" smtClean="0"/>
              <a:t>The fourth column shows that each study contained a control group and the final column shows the percentage reduction in caries incidence</a:t>
            </a:r>
          </a:p>
          <a:p>
            <a:pPr marL="171450" indent="-171450">
              <a:buFont typeface="Arial" panose="020B0604020202020204" pitchFamily="34" charset="0"/>
              <a:buChar char="•"/>
            </a:pPr>
            <a:r>
              <a:rPr lang="en-GB" sz="1200" baseline="0" dirty="0" smtClean="0"/>
              <a:t>Note just these two studies highlighted were supported by Wrigley, the other studies are all independent. </a:t>
            </a:r>
          </a:p>
          <a:p>
            <a:pPr marL="171450" indent="-171450">
              <a:buFont typeface="Arial" panose="020B0604020202020204" pitchFamily="34" charset="0"/>
              <a:buChar char="•"/>
            </a:pPr>
            <a:r>
              <a:rPr lang="en-GB" sz="1200" baseline="0" dirty="0" smtClean="0"/>
              <a:t>In fact, if we look at calculating the mean reduction in caries incidence – this equates to 52% </a:t>
            </a:r>
          </a:p>
          <a:p>
            <a:pPr marL="171450" indent="-171450">
              <a:buFont typeface="Arial" panose="020B0604020202020204" pitchFamily="34" charset="0"/>
              <a:buChar char="•"/>
            </a:pPr>
            <a:r>
              <a:rPr lang="en-GB" sz="1200" i="0" baseline="0" dirty="0" smtClean="0"/>
              <a:t>Please highlight any further studies of interest as you feel appropriate</a:t>
            </a:r>
          </a:p>
          <a:p>
            <a:pPr marL="0" indent="0">
              <a:buFont typeface="Arial" panose="020B0604020202020204" pitchFamily="34" charset="0"/>
              <a:buNone/>
            </a:pPr>
            <a:endParaRPr lang="en-GB" sz="1200" dirty="0" smtClean="0"/>
          </a:p>
          <a:p>
            <a:pPr marL="0" indent="0">
              <a:buFont typeface="Arial" panose="020B0604020202020204" pitchFamily="34" charset="0"/>
              <a:buNone/>
            </a:pPr>
            <a:r>
              <a:rPr lang="en-GB" sz="1200" b="1" dirty="0" smtClean="0"/>
              <a:t>Bridge:</a:t>
            </a:r>
          </a:p>
          <a:p>
            <a:pPr marL="171450" indent="-171450">
              <a:buFont typeface="Arial" panose="020B0604020202020204" pitchFamily="34" charset="0"/>
              <a:buChar char="•"/>
            </a:pPr>
            <a:r>
              <a:rPr lang="en-GB" sz="1200" b="0" dirty="0" smtClean="0"/>
              <a:t>So to summarize</a:t>
            </a:r>
            <a:r>
              <a:rPr lang="en-GB" sz="1200" b="0" baseline="0" dirty="0" smtClean="0"/>
              <a:t> the benefits of sugar-free gum….</a:t>
            </a:r>
            <a:endParaRPr lang="en-GB" sz="1200" b="0" dirty="0" smtClean="0"/>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27</a:t>
            </a:fld>
            <a:endParaRPr lang="en-US" dirty="0"/>
          </a:p>
        </p:txBody>
      </p:sp>
    </p:spTree>
    <p:extLst>
      <p:ext uri="{BB962C8B-B14F-4D97-AF65-F5344CB8AC3E}">
        <p14:creationId xmlns:p14="http://schemas.microsoft.com/office/powerpoint/2010/main" val="25399749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t>Key messages:</a:t>
            </a:r>
          </a:p>
          <a:p>
            <a:pPr marL="285750"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To summarize:</a:t>
            </a:r>
          </a:p>
          <a:p>
            <a:pPr marL="742950" lvl="1"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Clinical studies have shown that chewing gum stimulates the salivary glands to produce a strong flow of saliva (a 10-12 fold increase over unstimulated saliva).</a:t>
            </a:r>
          </a:p>
          <a:p>
            <a:pPr marL="742950" lvl="1"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Chewing gum is a unique food because it is chewed for a prolonged period (often around 20 min), while at the same time contributing relatively few calories. </a:t>
            </a:r>
          </a:p>
          <a:p>
            <a:pPr marL="742950" lvl="1"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Chewing sugar-free gum enhances production of saliva and its oral health benefits include:</a:t>
            </a:r>
          </a:p>
          <a:p>
            <a:pPr marL="1200150" lvl="2"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Cleaning the mouth of food debris and sugars</a:t>
            </a:r>
          </a:p>
          <a:p>
            <a:pPr marL="1200150" lvl="2"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Neutralizing acids</a:t>
            </a:r>
          </a:p>
          <a:p>
            <a:pPr marL="1200150" lvl="2" indent="-285750">
              <a:buFont typeface="Arial" panose="020B0604020202020204" pitchFamily="34" charset="0"/>
              <a:buChar char="•"/>
            </a:pPr>
            <a:r>
              <a:rPr lang="en-GB" sz="1200" dirty="0" smtClean="0">
                <a:latin typeface="Arial" panose="020B0604020202020204" pitchFamily="34" charset="0"/>
                <a:cs typeface="Arial" panose="020B0604020202020204" pitchFamily="34" charset="0"/>
              </a:rPr>
              <a:t>Supporting remineralization</a:t>
            </a:r>
          </a:p>
          <a:p>
            <a:pPr marL="1714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latin typeface="Arial" panose="020B0604020202020204" pitchFamily="34" charset="0"/>
                <a:cs typeface="Arial" panose="020B0604020202020204" pitchFamily="34" charset="0"/>
              </a:rPr>
              <a:t>All of which can help reduce the incidence of caries</a:t>
            </a:r>
          </a:p>
          <a:p>
            <a:pPr marL="171450" indent="-171450">
              <a:buFont typeface="Arial" panose="020B0604020202020204" pitchFamily="34" charset="0"/>
              <a:buChar cha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Bridge: </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It’s because of these factors the vital role of sugar-free gum in oral care is widely recognized and accepted by experts</a:t>
            </a:r>
            <a:r>
              <a:rPr lang="en-GB" sz="1200" b="0" i="0" kern="1200" baseline="0" dirty="0" smtClean="0">
                <a:solidFill>
                  <a:schemeClr val="tx1"/>
                </a:solidFill>
                <a:effectLst/>
                <a:latin typeface="+mn-lt"/>
                <a:ea typeface="+mn-ea"/>
                <a:cs typeface="+mn-cs"/>
              </a:rPr>
              <a:t> around the world.</a:t>
            </a:r>
            <a:endParaRPr lang="en-GB" sz="1200" dirty="0" smtClean="0"/>
          </a:p>
        </p:txBody>
      </p:sp>
      <p:sp>
        <p:nvSpPr>
          <p:cNvPr id="4" name="Slide Number Placeholder 3"/>
          <p:cNvSpPr>
            <a:spLocks noGrp="1"/>
          </p:cNvSpPr>
          <p:nvPr>
            <p:ph type="sldNum" sz="quarter" idx="10"/>
          </p:nvPr>
        </p:nvSpPr>
        <p:spPr/>
        <p:txBody>
          <a:bodyPr/>
          <a:lstStyle/>
          <a:p>
            <a:fld id="{03945E5F-5E50-CC4A-8F6D-73E852CA3CBA}" type="slidenum">
              <a:rPr lang="en-US" smtClean="0"/>
              <a:t>28</a:t>
            </a:fld>
            <a:endParaRPr lang="en-US" dirty="0"/>
          </a:p>
        </p:txBody>
      </p:sp>
    </p:spTree>
    <p:extLst>
      <p:ext uri="{BB962C8B-B14F-4D97-AF65-F5344CB8AC3E}">
        <p14:creationId xmlns:p14="http://schemas.microsoft.com/office/powerpoint/2010/main" val="33208408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latin typeface="Arial" panose="020B0604020202020204" pitchFamily="34" charset="0"/>
                <a:cs typeface="Arial" panose="020B0604020202020204" pitchFamily="34" charset="0"/>
              </a:rPr>
              <a:t>Key points:</a:t>
            </a:r>
          </a:p>
          <a:p>
            <a:pPr marL="171450" indent="-171450">
              <a:buFont typeface="Arial" panose="020B0604020202020204" pitchFamily="34" charset="0"/>
              <a:buChar char="•"/>
            </a:pPr>
            <a:r>
              <a:rPr lang="en-GB" i="1" dirty="0" smtClean="0">
                <a:latin typeface="Arial" panose="020B0604020202020204" pitchFamily="34" charset="0"/>
                <a:cs typeface="Arial" panose="020B0604020202020204" pitchFamily="34" charset="0"/>
              </a:rPr>
              <a:t>[The vital role of sugar-free gum in</a:t>
            </a:r>
            <a:r>
              <a:rPr lang="en-GB" i="1" baseline="0" dirty="0" smtClean="0">
                <a:latin typeface="Arial" panose="020B0604020202020204" pitchFamily="34" charset="0"/>
                <a:cs typeface="Arial" panose="020B0604020202020204" pitchFamily="34" charset="0"/>
              </a:rPr>
              <a:t> oral hygiene is widely recognized and accepted by experts included as part of the bridge from the previous slide]</a:t>
            </a:r>
            <a:r>
              <a:rPr lang="en-GB" baseline="0" dirty="0" smtClean="0">
                <a:latin typeface="Arial" panose="020B0604020202020204" pitchFamily="34" charset="0"/>
                <a:cs typeface="Arial" panose="020B0604020202020204" pitchFamily="34" charset="0"/>
              </a:rPr>
              <a:t>, including:</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Regulatory authorities</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Dental – and dental health – associations</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 as well as dental professionals worldwide. </a:t>
            </a: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29</a:t>
            </a:fld>
            <a:endParaRPr lang="en-US" dirty="0"/>
          </a:p>
        </p:txBody>
      </p:sp>
    </p:spTree>
    <p:extLst>
      <p:ext uri="{BB962C8B-B14F-4D97-AF65-F5344CB8AC3E}">
        <p14:creationId xmlns:p14="http://schemas.microsoft.com/office/powerpoint/2010/main" val="3369877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chemeClr val="tx1"/>
                </a:solidFill>
                <a:latin typeface="Arial" panose="020B0604020202020204" pitchFamily="34" charset="0"/>
                <a:cs typeface="Arial" panose="020B0604020202020204" pitchFamily="34" charset="0"/>
              </a:rPr>
              <a:t>Pause, to</a:t>
            </a:r>
            <a:r>
              <a:rPr lang="en-GB" sz="1200" baseline="0" dirty="0" smtClean="0">
                <a:solidFill>
                  <a:schemeClr val="tx1"/>
                </a:solidFill>
                <a:latin typeface="Arial" panose="020B0604020202020204" pitchFamily="34" charset="0"/>
                <a:cs typeface="Arial" panose="020B0604020202020204" pitchFamily="34" charset="0"/>
              </a:rPr>
              <a:t> allow the</a:t>
            </a:r>
            <a:r>
              <a:rPr lang="en-GB" sz="1200" dirty="0" smtClean="0">
                <a:solidFill>
                  <a:schemeClr val="tx1"/>
                </a:solidFill>
                <a:latin typeface="Arial" panose="020B0604020202020204" pitchFamily="34" charset="0"/>
                <a:cs typeface="Arial" panose="020B0604020202020204" pitchFamily="34" charset="0"/>
              </a:rPr>
              <a:t> audience</a:t>
            </a:r>
            <a:r>
              <a:rPr lang="en-GB" sz="1200" baseline="0" dirty="0" smtClean="0">
                <a:solidFill>
                  <a:schemeClr val="tx1"/>
                </a:solidFill>
                <a:latin typeface="Arial" panose="020B0604020202020204" pitchFamily="34" charset="0"/>
                <a:cs typeface="Arial" panose="020B0604020202020204" pitchFamily="34" charset="0"/>
              </a:rPr>
              <a:t> to read the slide</a:t>
            </a:r>
          </a:p>
          <a:p>
            <a:endParaRPr lang="en-GB" sz="1200" baseline="0" dirty="0" smtClean="0">
              <a:solidFill>
                <a:schemeClr val="tx1"/>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latin typeface="Arial" panose="020B0604020202020204" pitchFamily="34" charset="0"/>
                <a:cs typeface="Arial" panose="020B0604020202020204" pitchFamily="34" charset="0"/>
              </a:rPr>
              <a:t>Bridge to next slide:</a:t>
            </a:r>
            <a:endParaRPr lang="en-GB" sz="1200" baseline="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baseline="0" dirty="0" smtClean="0">
                <a:solidFill>
                  <a:schemeClr val="tx1"/>
                </a:solidFill>
                <a:latin typeface="Arial" panose="020B0604020202020204" pitchFamily="34" charset="0"/>
                <a:cs typeface="Arial" panose="020B0604020202020204" pitchFamily="34" charset="0"/>
              </a:rPr>
              <a:t>So let’s take a moment to review what we mean by the term ‘dental caries’</a:t>
            </a:r>
            <a:endParaRPr lang="en-GB" sz="120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3</a:t>
            </a:fld>
            <a:endParaRPr lang="en-US" dirty="0"/>
          </a:p>
        </p:txBody>
      </p:sp>
    </p:spTree>
    <p:extLst>
      <p:ext uri="{BB962C8B-B14F-4D97-AF65-F5344CB8AC3E}">
        <p14:creationId xmlns:p14="http://schemas.microsoft.com/office/powerpoint/2010/main" val="421166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latin typeface="Arial" panose="020B0604020202020204" pitchFamily="34" charset="0"/>
                <a:cs typeface="Arial" panose="020B0604020202020204" pitchFamily="34" charset="0"/>
              </a:rPr>
              <a:t>Key points:</a:t>
            </a:r>
          </a:p>
          <a:p>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The European Commission (EC) has approved five oral health claims for sugar-free chewing gum, one of the few food categories to gain such recognition. </a:t>
            </a:r>
            <a:endParaRPr lang="en-GB" sz="12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lvl="0" indent="-285750">
              <a:buFont typeface="Arial"/>
              <a:buChar char="•"/>
            </a:pPr>
            <a:r>
              <a:rPr lang="en-GB" sz="1200" b="1" i="0" u="none" strike="noStrike" kern="1200" baseline="0" dirty="0" smtClean="0">
                <a:solidFill>
                  <a:schemeClr val="tx1"/>
                </a:solidFill>
                <a:latin typeface="Arial" panose="020B0604020202020204" pitchFamily="34" charset="0"/>
                <a:ea typeface="+mn-ea"/>
                <a:cs typeface="Arial" panose="020B0604020202020204" pitchFamily="34" charset="0"/>
              </a:rPr>
              <a:t>Three classified under ‘General Function’ </a:t>
            </a:r>
          </a:p>
          <a:p>
            <a:pPr marL="800100" lvl="1" indent="-342900">
              <a:buFont typeface="+mj-lt"/>
              <a:buAutoNum type="arabicPeriod"/>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Sugar-free chewing gum contributes to the neutralization of plaque acids.</a:t>
            </a:r>
          </a:p>
          <a:p>
            <a:pPr marL="800100" lvl="1" indent="-342900">
              <a:buFont typeface="+mj-lt"/>
              <a:buAutoNum type="arabicPeriod"/>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Sugar-free chewing gum contributes to the maintenance of tooth mineralization. </a:t>
            </a:r>
          </a:p>
          <a:p>
            <a:pPr marL="800100" lvl="1" indent="-342900">
              <a:buFont typeface="+mj-lt"/>
              <a:buAutoNum type="arabicPeriod"/>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Sugar-free chewing gum contributes to the reduction of oral dryness.</a:t>
            </a: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lang="en-GB" sz="1200" b="1" i="0" u="none" strike="noStrike" kern="1200" baseline="0" dirty="0" smtClean="0">
                <a:solidFill>
                  <a:schemeClr val="tx1"/>
                </a:solidFill>
                <a:latin typeface="Arial" panose="020B0604020202020204" pitchFamily="34" charset="0"/>
                <a:ea typeface="+mn-ea"/>
                <a:cs typeface="Arial" panose="020B0604020202020204" pitchFamily="34" charset="0"/>
              </a:rPr>
              <a:t>And two under ‘Disease Risk Reduction’ </a:t>
            </a:r>
          </a:p>
          <a:p>
            <a:pPr marL="800100" marR="0" lvl="1" indent="-342900" algn="l" defTabSz="457200" rtl="0" eaLnBrk="1" fontAlgn="auto" latinLnBrk="0" hangingPunct="1">
              <a:lnSpc>
                <a:spcPct val="100000"/>
              </a:lnSpc>
              <a:spcBef>
                <a:spcPts val="0"/>
              </a:spcBef>
              <a:spcAft>
                <a:spcPts val="0"/>
              </a:spcAft>
              <a:buClrTx/>
              <a:buSzTx/>
              <a:buFont typeface="Arial"/>
              <a:buChar char="•"/>
              <a:tabLst/>
              <a:defRP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Chewing sugar-free gum helps neutralize plaque acids. Plaque acids are a risk factor in the development of dental caries. </a:t>
            </a:r>
          </a:p>
          <a:p>
            <a:pPr marL="800100" lvl="1" indent="-342900">
              <a:buFont typeface="Arial"/>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Chewing sugar-free gum helps reduce tooth demineralization. Tooth demineralization is a risk factor in the development of dental caries. </a:t>
            </a:r>
            <a:endParaRPr lang="en-GB" sz="1200" b="1" dirty="0" smtClean="0">
              <a:latin typeface="Arial" panose="020B0604020202020204" pitchFamily="34" charset="0"/>
              <a:cs typeface="Arial" panose="020B0604020202020204" pitchFamily="34" charset="0"/>
            </a:endParaRPr>
          </a:p>
          <a:p>
            <a:pPr marL="171450" lvl="0" indent="-171450">
              <a:buFont typeface="Arial"/>
              <a:buChar char="•"/>
            </a:pPr>
            <a:endParaRPr lang="en-US" dirty="0"/>
          </a:p>
        </p:txBody>
      </p:sp>
      <p:sp>
        <p:nvSpPr>
          <p:cNvPr id="4" name="Slide Number Placeholder 3"/>
          <p:cNvSpPr>
            <a:spLocks noGrp="1"/>
          </p:cNvSpPr>
          <p:nvPr>
            <p:ph type="sldNum" sz="quarter" idx="10"/>
          </p:nvPr>
        </p:nvSpPr>
        <p:spPr/>
        <p:txBody>
          <a:bodyPr/>
          <a:lstStyle/>
          <a:p>
            <a:fld id="{03945E5F-5E50-CC4A-8F6D-73E852CA3CBA}" type="slidenum">
              <a:rPr lang="en-US" smtClean="0"/>
              <a:t>30</a:t>
            </a:fld>
            <a:endParaRPr lang="en-US" dirty="0"/>
          </a:p>
        </p:txBody>
      </p:sp>
    </p:spTree>
    <p:extLst>
      <p:ext uri="{BB962C8B-B14F-4D97-AF65-F5344CB8AC3E}">
        <p14:creationId xmlns:p14="http://schemas.microsoft.com/office/powerpoint/2010/main" val="19355263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1200" b="1" dirty="0" smtClean="0"/>
              <a:t>Key points:</a:t>
            </a:r>
          </a:p>
          <a:p>
            <a:pPr marL="285750" indent="-285750">
              <a:buFont typeface="Arial" panose="020B0604020202020204" pitchFamily="34" charset="0"/>
              <a:buChar char="•"/>
            </a:pPr>
            <a:r>
              <a:rPr lang="en-GB" sz="121200" b="0" dirty="0" smtClean="0"/>
              <a:t>More</a:t>
            </a:r>
            <a:r>
              <a:rPr lang="en-GB" sz="121200" b="0" baseline="0" dirty="0" smtClean="0"/>
              <a:t> recently, in 2014, </a:t>
            </a:r>
            <a:r>
              <a:rPr lang="en-GB" sz="121200" dirty="0" smtClean="0">
                <a:solidFill>
                  <a:schemeClr val="tx1"/>
                </a:solidFill>
                <a:latin typeface="Arial" panose="020B0604020202020204" pitchFamily="34" charset="0"/>
              </a:rPr>
              <a:t>Health Canada went further with their advice. </a:t>
            </a:r>
          </a:p>
          <a:p>
            <a:pPr marL="285750" indent="-285750">
              <a:buFont typeface="Arial" panose="020B0604020202020204" pitchFamily="34" charset="0"/>
              <a:buChar char="•"/>
            </a:pPr>
            <a:r>
              <a:rPr lang="en-GB" sz="121200" dirty="0" smtClean="0">
                <a:solidFill>
                  <a:schemeClr val="tx1"/>
                </a:solidFill>
                <a:latin typeface="Arial" panose="020B0604020202020204" pitchFamily="34" charset="0"/>
              </a:rPr>
              <a:t>Health Canada concluded that scientific evidence exists to support a claim about sugar-free chewing gum and dental caries risk reduction.</a:t>
            </a:r>
            <a:r>
              <a:rPr lang="en-GB" sz="121200" baseline="30000" dirty="0" smtClean="0">
                <a:solidFill>
                  <a:schemeClr val="tx1"/>
                </a:solidFill>
              </a:rPr>
              <a:t>1</a:t>
            </a:r>
            <a:r>
              <a:rPr lang="en-GB" sz="121200" dirty="0" smtClean="0">
                <a:solidFill>
                  <a:schemeClr val="tx1"/>
                </a:solidFill>
                <a:latin typeface="Arial" panose="020B0604020202020204" pitchFamily="34" charset="0"/>
              </a:rPr>
              <a:t> </a:t>
            </a:r>
          </a:p>
          <a:p>
            <a:pPr marL="285750" indent="-285750">
              <a:buFont typeface="Arial" panose="020B0604020202020204" pitchFamily="34" charset="0"/>
              <a:buChar char="•"/>
            </a:pPr>
            <a:r>
              <a:rPr lang="en-GB" sz="121200" dirty="0" smtClean="0">
                <a:solidFill>
                  <a:schemeClr val="tx1"/>
                </a:solidFill>
                <a:latin typeface="Arial" panose="020B0604020202020204" pitchFamily="34" charset="0"/>
              </a:rPr>
              <a:t>This claim is considered relevant and applicable to the general population of Canada, since dental caries often begin to develop during childhood and continue into adulthood, the prevalence of dental caries is much higher in adults than in children, and the process of caries development is the same in adults and children.</a:t>
            </a:r>
          </a:p>
          <a:p>
            <a:pPr marL="285750" indent="-285750">
              <a:buFont typeface="Arial" panose="020B0604020202020204" pitchFamily="34" charset="0"/>
              <a:buChar char="•"/>
            </a:pPr>
            <a:r>
              <a:rPr lang="en-GB" sz="121200" dirty="0" smtClean="0">
                <a:solidFill>
                  <a:schemeClr val="tx1"/>
                </a:solidFill>
                <a:latin typeface="Arial" panose="020B0604020202020204" pitchFamily="34" charset="0"/>
              </a:rPr>
              <a:t>The</a:t>
            </a:r>
            <a:r>
              <a:rPr lang="en-GB" sz="121200" baseline="0" dirty="0" smtClean="0">
                <a:solidFill>
                  <a:schemeClr val="tx1"/>
                </a:solidFill>
                <a:latin typeface="Arial" panose="020B0604020202020204" pitchFamily="34" charset="0"/>
              </a:rPr>
              <a:t> Health Canada claim states: </a:t>
            </a:r>
            <a:r>
              <a:rPr lang="en-GB" sz="121200" dirty="0" smtClean="0">
                <a:solidFill>
                  <a:schemeClr val="tx1"/>
                </a:solidFill>
                <a:latin typeface="Arial" panose="020B0604020202020204" pitchFamily="34" charset="0"/>
              </a:rPr>
              <a:t>“Chewing sugar-free gum, three times per day after eating/meals, helps reduce/lower the risk of dental caries/tooth decay/cavities.”</a:t>
            </a:r>
          </a:p>
          <a:p>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31</a:t>
            </a:fld>
            <a:endParaRPr lang="en-US" dirty="0"/>
          </a:p>
        </p:txBody>
      </p:sp>
    </p:spTree>
    <p:extLst>
      <p:ext uri="{BB962C8B-B14F-4D97-AF65-F5344CB8AC3E}">
        <p14:creationId xmlns:p14="http://schemas.microsoft.com/office/powerpoint/2010/main" val="1833958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1" dirty="0" smtClean="0"/>
              <a:t>Key points:</a:t>
            </a:r>
          </a:p>
          <a:p>
            <a:pPr marL="171450" indent="-171450">
              <a:buFont typeface="Arial" panose="020B0604020202020204" pitchFamily="34" charset="0"/>
              <a:buChar char="•"/>
            </a:pPr>
            <a:r>
              <a:rPr lang="en-GB" sz="1400" b="0" i="0" u="none" strike="noStrike" kern="1200" baseline="0" dirty="0" smtClean="0">
                <a:solidFill>
                  <a:schemeClr val="tx1"/>
                </a:solidFill>
                <a:latin typeface="+mn-lt"/>
                <a:ea typeface="+mn-ea"/>
                <a:cs typeface="+mn-cs"/>
              </a:rPr>
              <a:t>The oral care benefits of chewing sugar-free gum have been recognized by the FDI World Dental Federation, and supported by national dental associations worldwide, all of which endorse Wrigley products and allow use of their logos on packs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solidFill>
                  <a:schemeClr val="tx1"/>
                </a:solidFill>
              </a:rPr>
              <a:t>In its 2014 White Paper entitled ‘Oral Health Worldwide’, the FDI specifically recommended sugar-free gum as: ‘a simple and effective way for families and individuals to improve their oral health, alongside other equally essential oral care behaviors such as brushing teeth twice daily and using fluoride toothpaste’</a:t>
            </a:r>
          </a:p>
          <a:p>
            <a:pPr marL="171450" indent="-171450">
              <a:buFont typeface="Arial" panose="020B0604020202020204" pitchFamily="34" charset="0"/>
              <a:buChar char="•"/>
            </a:pPr>
            <a:r>
              <a:rPr lang="en-GB" sz="1400" b="0" i="0" u="none" strike="noStrike" kern="1200" baseline="0" dirty="0" smtClean="0">
                <a:solidFill>
                  <a:schemeClr val="tx1"/>
                </a:solidFill>
                <a:latin typeface="+mn-lt"/>
                <a:ea typeface="+mn-ea"/>
                <a:cs typeface="+mn-cs"/>
              </a:rPr>
              <a:t>Wrigley is proud to partner with the FDI to support World Oral Health Day and the joint mission of “healthy smiles”</a:t>
            </a:r>
            <a:endParaRPr lang="en-GB" sz="1600" dirty="0" smtClean="0">
              <a:solidFill>
                <a:schemeClr val="tx1"/>
              </a:solidFill>
            </a:endParaRPr>
          </a:p>
          <a:p>
            <a:pPr marL="285750" indent="-285750">
              <a:buFont typeface="Arial" panose="020B0604020202020204" pitchFamily="34" charset="0"/>
              <a:buChar char="•"/>
            </a:pPr>
            <a:endParaRPr lang="en-US" sz="1600" dirty="0" smtClean="0">
              <a:solidFill>
                <a:schemeClr val="tx1"/>
              </a:solidFill>
              <a:latin typeface="Arial" panose="020B0604020202020204" pitchFamily="34" charset="0"/>
            </a:endParaRPr>
          </a:p>
          <a:p>
            <a:endParaRPr lang="en-GB" sz="1400" dirty="0" smtClean="0"/>
          </a:p>
          <a:p>
            <a:endParaRPr lang="en-US" dirty="0"/>
          </a:p>
        </p:txBody>
      </p:sp>
      <p:sp>
        <p:nvSpPr>
          <p:cNvPr id="4" name="Slide Number Placeholder 3"/>
          <p:cNvSpPr>
            <a:spLocks noGrp="1"/>
          </p:cNvSpPr>
          <p:nvPr>
            <p:ph type="sldNum" sz="quarter" idx="10"/>
          </p:nvPr>
        </p:nvSpPr>
        <p:spPr/>
        <p:txBody>
          <a:bodyPr/>
          <a:lstStyle/>
          <a:p>
            <a:fld id="{03945E5F-5E50-CC4A-8F6D-73E852CA3CBA}" type="slidenum">
              <a:rPr lang="en-US" smtClean="0"/>
              <a:t>32</a:t>
            </a:fld>
            <a:endParaRPr lang="en-US" dirty="0"/>
          </a:p>
        </p:txBody>
      </p:sp>
    </p:spTree>
    <p:extLst>
      <p:ext uri="{BB962C8B-B14F-4D97-AF65-F5344CB8AC3E}">
        <p14:creationId xmlns:p14="http://schemas.microsoft.com/office/powerpoint/2010/main" val="8743346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Key messages:</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Refresh</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the audiences memory by recapping on the claims made at the beginning of the presentation:</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To prove to the audience that sugar-free gum has a key role to play, alongside good oral hygiene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techniques such as</a:t>
            </a:r>
            <a:r>
              <a:rPr lang="en-GB" sz="1200" kern="1200" dirty="0" smtClean="0">
                <a:solidFill>
                  <a:schemeClr val="tx1"/>
                </a:solidFill>
                <a:effectLst/>
                <a:latin typeface="Arial" panose="020B0604020202020204" pitchFamily="34" charset="0"/>
                <a:ea typeface="+mn-ea"/>
                <a:cs typeface="Arial" panose="020B0604020202020204" pitchFamily="34" charset="0"/>
              </a:rPr>
              <a:t> brushing with a fluoride toothpaste, and arguably ahead of, flossing as a means of preventing tooth decay</a:t>
            </a:r>
          </a:p>
          <a:p>
            <a:pPr marL="628650" lvl="1"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this role is increasingly important </a:t>
            </a:r>
            <a:r>
              <a:rPr lang="en-GB" sz="1200" kern="1200" dirty="0" smtClean="0">
                <a:solidFill>
                  <a:schemeClr val="tx1"/>
                </a:solidFill>
                <a:effectLst/>
                <a:latin typeface="Arial" panose="020B0604020202020204" pitchFamily="34" charset="0"/>
                <a:ea typeface="+mn-ea"/>
                <a:cs typeface="Arial" panose="020B0604020202020204" pitchFamily="34" charset="0"/>
              </a:rPr>
              <a:t>in light of today’s eating habits</a:t>
            </a:r>
          </a:p>
          <a:p>
            <a:pPr marL="1085850" lvl="2"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Which have moved from 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traditional ‘three-meals-a-day’ habit of our parents’ generation to a ‘grazing’ style of eating – often with frequent snacking</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GB" b="0" dirty="0" smtClean="0"/>
              <a:t>Ask the question whether or not you have convinced them of these claims</a:t>
            </a: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schemeClr val="tx1"/>
                </a:solidFill>
                <a:effectLst/>
                <a:uLnTx/>
                <a:uFillTx/>
                <a:latin typeface="+mn-lt"/>
                <a:ea typeface="+mn-ea"/>
                <a:cs typeface="+mn-cs"/>
              </a:rPr>
              <a:t>Conclude the presentation by asking them to consider whether they would like to see the </a:t>
            </a:r>
            <a:r>
              <a:rPr kumimoji="0" lang="en-GB" sz="1200" b="0" i="0" u="none" strike="noStrike" kern="1200" cap="none" spc="0" normalizeH="0" baseline="0" noProof="0" dirty="0" err="1" smtClean="0">
                <a:ln>
                  <a:noFill/>
                </a:ln>
                <a:solidFill>
                  <a:schemeClr val="tx1"/>
                </a:solidFill>
                <a:effectLst/>
                <a:uLnTx/>
                <a:uFillTx/>
                <a:latin typeface="+mn-lt"/>
                <a:ea typeface="+mn-ea"/>
                <a:cs typeface="+mn-cs"/>
              </a:rPr>
              <a:t>remineralization</a:t>
            </a:r>
            <a:r>
              <a:rPr kumimoji="0" lang="en-GB" sz="1200" b="0" i="0" u="none" strike="noStrike" kern="1200" cap="none" spc="0" normalizeH="0" baseline="0" noProof="0" dirty="0" smtClean="0">
                <a:ln>
                  <a:noFill/>
                </a:ln>
                <a:solidFill>
                  <a:schemeClr val="tx1"/>
                </a:solidFill>
                <a:effectLst/>
                <a:uLnTx/>
                <a:uFillTx/>
                <a:latin typeface="+mn-lt"/>
                <a:ea typeface="+mn-ea"/>
                <a:cs typeface="+mn-cs"/>
              </a:rPr>
              <a:t> shown in the images on the slide (albeit of a child’s teeth) in the teeth of their own patients</a:t>
            </a: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schemeClr val="tx1"/>
                </a:solidFill>
                <a:effectLst/>
                <a:uLnTx/>
                <a:uFillTx/>
                <a:latin typeface="+mn-lt"/>
                <a:ea typeface="+mn-ea"/>
                <a:cs typeface="+mn-cs"/>
              </a:rPr>
              <a:t>Challenge them to consider recommending sugar-free gum as an adjunct to tooth brushing to their own patients, especially in patients at high-risk of </a:t>
            </a:r>
            <a:r>
              <a:rPr kumimoji="0" lang="en-GB" sz="1200" b="0" i="0" u="none" strike="noStrike" kern="1200" cap="none" spc="0" normalizeH="0" baseline="0" noProof="0" smtClean="0">
                <a:ln>
                  <a:noFill/>
                </a:ln>
                <a:solidFill>
                  <a:schemeClr val="tx1"/>
                </a:solidFill>
                <a:effectLst/>
                <a:uLnTx/>
                <a:uFillTx/>
                <a:latin typeface="+mn-lt"/>
                <a:ea typeface="+mn-ea"/>
                <a:cs typeface="+mn-cs"/>
              </a:rPr>
              <a:t>dental caries</a:t>
            </a:r>
            <a:endParaRPr kumimoji="0" lang="en-GB" sz="12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buFont typeface="Arial" panose="020B0604020202020204" pitchFamily="34" charset="0"/>
              <a:buChar char="•"/>
            </a:pPr>
            <a:r>
              <a:rPr lang="en-GB" b="0" dirty="0" smtClean="0"/>
              <a:t>Thank the audience for taking the time to join you today</a:t>
            </a:r>
            <a:endParaRPr kumimoji="0" lang="en-GB" sz="1200" b="0" i="0" u="none" strike="noStrike" kern="1200" cap="none" spc="0" normalizeH="0" baseline="0" noProof="0" dirty="0" smtClean="0">
              <a:ln>
                <a:noFill/>
              </a:ln>
              <a:solidFill>
                <a:prstClr val="black"/>
              </a:solidFill>
              <a:effectLst/>
              <a:uLnTx/>
              <a:uFillTx/>
              <a:latin typeface="Arial"/>
              <a:ea typeface="+mn-ea"/>
              <a:cs typeface="Arial"/>
            </a:endParaRPr>
          </a:p>
          <a:p>
            <a:pPr marL="171450" lvl="0" indent="-171450">
              <a:buFont typeface="Arial" panose="020B0604020202020204" pitchFamily="34" charset="0"/>
              <a:buChar char="•"/>
            </a:pPr>
            <a:r>
              <a:rPr kumimoji="0" lang="en-GB" sz="1200" b="0" i="0" u="none" strike="noStrike" kern="1200" cap="none" spc="0" normalizeH="0" baseline="0" noProof="0" dirty="0" smtClean="0">
                <a:ln>
                  <a:noFill/>
                </a:ln>
                <a:solidFill>
                  <a:prstClr val="black"/>
                </a:solidFill>
                <a:effectLst/>
                <a:uLnTx/>
                <a:uFillTx/>
                <a:latin typeface="Arial"/>
                <a:ea typeface="+mn-ea"/>
                <a:cs typeface="Arial"/>
              </a:rPr>
              <a:t>Draw attention to additional resources available via the website (wrigleyoralcare.com) such as the Clinical Booklet, The Saliva and Oral Health book and other resources that may be available in your local Market</a:t>
            </a:r>
          </a:p>
          <a:p>
            <a:endParaRPr lang="en-GB" b="1" dirty="0" smtClean="0"/>
          </a:p>
          <a:p>
            <a:endParaRPr lang="en-GB" b="1" dirty="0" smtClean="0"/>
          </a:p>
          <a:p>
            <a:endParaRPr lang="en-GB" b="1" dirty="0" smtClean="0"/>
          </a:p>
        </p:txBody>
      </p:sp>
      <p:sp>
        <p:nvSpPr>
          <p:cNvPr id="4" name="Slide Number Placeholder 3"/>
          <p:cNvSpPr>
            <a:spLocks noGrp="1"/>
          </p:cNvSpPr>
          <p:nvPr>
            <p:ph type="sldNum" sz="quarter" idx="10"/>
          </p:nvPr>
        </p:nvSpPr>
        <p:spPr/>
        <p:txBody>
          <a:bodyPr/>
          <a:lstStyle/>
          <a:p>
            <a:fld id="{03945E5F-5E50-CC4A-8F6D-73E852CA3CBA}" type="slidenum">
              <a:rPr lang="en-US" smtClean="0"/>
              <a:t>33</a:t>
            </a:fld>
            <a:endParaRPr lang="en-US" dirty="0"/>
          </a:p>
        </p:txBody>
      </p:sp>
    </p:spTree>
    <p:extLst>
      <p:ext uri="{BB962C8B-B14F-4D97-AF65-F5344CB8AC3E}">
        <p14:creationId xmlns:p14="http://schemas.microsoft.com/office/powerpoint/2010/main" val="40476589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3945E5F-5E50-CC4A-8F6D-73E852CA3CBA}" type="slidenum">
              <a:rPr lang="en-US" smtClean="0"/>
              <a:t>34</a:t>
            </a:fld>
            <a:endParaRPr lang="en-US" dirty="0"/>
          </a:p>
        </p:txBody>
      </p:sp>
    </p:spTree>
    <p:extLst>
      <p:ext uri="{BB962C8B-B14F-4D97-AF65-F5344CB8AC3E}">
        <p14:creationId xmlns:p14="http://schemas.microsoft.com/office/powerpoint/2010/main" val="20602952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latin typeface="Arial" panose="020B0604020202020204" pitchFamily="34" charset="0"/>
                <a:cs typeface="Arial" panose="020B0604020202020204" pitchFamily="34" charset="0"/>
              </a:rPr>
              <a:t>Key points:</a:t>
            </a:r>
          </a:p>
          <a:p>
            <a:pPr marL="171450" indent="-171450">
              <a:buFont typeface="Arial" panose="020B0604020202020204" pitchFamily="34" charset="0"/>
              <a:buChar char="•"/>
            </a:pPr>
            <a:r>
              <a:rPr lang="en-GB" i="1" dirty="0" smtClean="0">
                <a:latin typeface="Arial" panose="020B0604020202020204" pitchFamily="34" charset="0"/>
                <a:cs typeface="Arial" panose="020B0604020202020204" pitchFamily="34" charset="0"/>
              </a:rPr>
              <a:t>[The vital role of sugar-free gum in</a:t>
            </a:r>
            <a:r>
              <a:rPr lang="en-GB" i="1" baseline="0" dirty="0" smtClean="0">
                <a:latin typeface="Arial" panose="020B0604020202020204" pitchFamily="34" charset="0"/>
                <a:cs typeface="Arial" panose="020B0604020202020204" pitchFamily="34" charset="0"/>
              </a:rPr>
              <a:t> oral hygiene is widely recognized and accepted by experts included as part of the bridge from the previous slide]</a:t>
            </a:r>
            <a:r>
              <a:rPr lang="en-GB" baseline="0" dirty="0" smtClean="0">
                <a:latin typeface="Arial" panose="020B0604020202020204" pitchFamily="34" charset="0"/>
                <a:cs typeface="Arial" panose="020B0604020202020204" pitchFamily="34" charset="0"/>
              </a:rPr>
              <a:t>, including:</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Regulatory authorities</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Dental – and dental health – associations</a:t>
            </a:r>
          </a:p>
          <a:p>
            <a:pPr marL="628650" lvl="1" indent="-171450">
              <a:buFont typeface="Arial" panose="020B0604020202020204" pitchFamily="34" charset="0"/>
              <a:buChar char="•"/>
            </a:pPr>
            <a:r>
              <a:rPr lang="en-GB" baseline="0" dirty="0" smtClean="0">
                <a:latin typeface="Arial" panose="020B0604020202020204" pitchFamily="34" charset="0"/>
                <a:cs typeface="Arial" panose="020B0604020202020204" pitchFamily="34" charset="0"/>
              </a:rPr>
              <a:t>… as well as dental professionals worldwide. </a:t>
            </a: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35</a:t>
            </a:fld>
            <a:endParaRPr lang="en-US" dirty="0"/>
          </a:p>
        </p:txBody>
      </p:sp>
    </p:spTree>
    <p:extLst>
      <p:ext uri="{BB962C8B-B14F-4D97-AF65-F5344CB8AC3E}">
        <p14:creationId xmlns:p14="http://schemas.microsoft.com/office/powerpoint/2010/main" val="5404412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Wrigley is using its commitment to oral care as a catalyst for change, by supporting dental professionals, oral health research</a:t>
            </a:r>
            <a:r>
              <a:rPr lang="en-GB" baseline="0" dirty="0" smtClean="0"/>
              <a:t> and </a:t>
            </a:r>
            <a:r>
              <a:rPr lang="en-GB" dirty="0" smtClean="0"/>
              <a:t>the wellbeing of communities around the world  - to ignite billions of healthy, happy smiles.</a:t>
            </a:r>
            <a:br>
              <a:rPr lang="en-GB" dirty="0" smtClean="0"/>
            </a:br>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36</a:t>
            </a:fld>
            <a:endParaRPr lang="en-US" dirty="0"/>
          </a:p>
        </p:txBody>
      </p:sp>
    </p:spTree>
    <p:extLst>
      <p:ext uri="{BB962C8B-B14F-4D97-AF65-F5344CB8AC3E}">
        <p14:creationId xmlns:p14="http://schemas.microsoft.com/office/powerpoint/2010/main" val="41174957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Eat Drink Chew™ platform helps consumers to remember that when brushing isn’t possible, chewing sugar-free gum is a great way to help keep teeth clean and healthy after eating or drinking</a:t>
            </a:r>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41</a:t>
            </a:fld>
            <a:endParaRPr lang="en-US" dirty="0"/>
          </a:p>
        </p:txBody>
      </p:sp>
    </p:spTree>
    <p:extLst>
      <p:ext uri="{BB962C8B-B14F-4D97-AF65-F5344CB8AC3E}">
        <p14:creationId xmlns:p14="http://schemas.microsoft.com/office/powerpoint/2010/main" val="2112404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solidFill>
                  <a:schemeClr val="tx1"/>
                </a:solidFill>
                <a:latin typeface="Arial" panose="020B0604020202020204" pitchFamily="34" charset="0"/>
                <a:cs typeface="Arial" panose="020B0604020202020204" pitchFamily="34" charset="0"/>
              </a:rPr>
              <a:t>Pause, to allow the audience to read the slide.</a:t>
            </a: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Key</a:t>
            </a:r>
            <a:r>
              <a:rPr lang="en-GB" sz="1200" b="1" baseline="0" dirty="0" smtClean="0">
                <a:solidFill>
                  <a:schemeClr val="tx1"/>
                </a:solidFill>
                <a:latin typeface="Arial" panose="020B0604020202020204" pitchFamily="34" charset="0"/>
                <a:cs typeface="Arial" panose="020B0604020202020204" pitchFamily="34" charset="0"/>
              </a:rPr>
              <a:t> points:</a:t>
            </a:r>
            <a:endParaRPr lang="en-GB" sz="1200" b="0" baseline="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b="0" dirty="0" smtClean="0">
                <a:solidFill>
                  <a:schemeClr val="tx1"/>
                </a:solidFill>
                <a:latin typeface="Arial" panose="020B0604020202020204" pitchFamily="34" charset="0"/>
                <a:cs typeface="Arial" panose="020B0604020202020204" pitchFamily="34" charset="0"/>
              </a:rPr>
              <a:t>Explain</a:t>
            </a:r>
            <a:r>
              <a:rPr lang="en-GB" sz="1200" b="0" baseline="0" dirty="0" smtClean="0">
                <a:solidFill>
                  <a:schemeClr val="tx1"/>
                </a:solidFill>
                <a:latin typeface="Arial" panose="020B0604020202020204" pitchFamily="34" charset="0"/>
                <a:cs typeface="Arial" panose="020B0604020202020204" pitchFamily="34" charset="0"/>
              </a:rPr>
              <a:t> that this World Health Organisation definition is now new – and suggest that it is probably familiar to the audience from their dental training</a:t>
            </a:r>
          </a:p>
          <a:p>
            <a:pPr marL="171450" indent="-171450">
              <a:buFont typeface="Arial" panose="020B0604020202020204" pitchFamily="34" charset="0"/>
              <a:buChar char="•"/>
            </a:pPr>
            <a:r>
              <a:rPr lang="en-GB" sz="1200" b="0" baseline="0" dirty="0" smtClean="0">
                <a:solidFill>
                  <a:schemeClr val="tx1"/>
                </a:solidFill>
                <a:latin typeface="Arial" panose="020B0604020202020204" pitchFamily="34" charset="0"/>
                <a:cs typeface="Arial" panose="020B0604020202020204" pitchFamily="34" charset="0"/>
              </a:rPr>
              <a:t>‘Argue’ that this definition, in common with other ones in the past</a:t>
            </a:r>
            <a:r>
              <a:rPr lang="en-US" sz="1200" b="0" kern="1200" baseline="0" dirty="0" smtClean="0">
                <a:solidFill>
                  <a:schemeClr val="tx1"/>
                </a:solidFill>
                <a:latin typeface="Arial" panose="020B0604020202020204" pitchFamily="34" charset="0"/>
                <a:ea typeface="+mn-ea"/>
                <a:cs typeface="Arial" panose="020B0604020202020204" pitchFamily="34" charset="0"/>
              </a:rPr>
              <a:t>, is static, depicting dental caries as an irreversible process of </a:t>
            </a:r>
            <a:r>
              <a:rPr lang="en-US" sz="1200" kern="1200" dirty="0" smtClean="0">
                <a:solidFill>
                  <a:schemeClr val="tx1"/>
                </a:solidFill>
                <a:latin typeface="Arial" panose="020B0604020202020204" pitchFamily="34" charset="0"/>
                <a:ea typeface="+mn-ea"/>
                <a:cs typeface="Arial" panose="020B0604020202020204" pitchFamily="34" charset="0"/>
              </a:rPr>
              <a:t>progressive demineralization resulting in the damage to tooth</a:t>
            </a:r>
            <a:r>
              <a:rPr lang="en-US" sz="1200" kern="1200" baseline="0" dirty="0" smtClean="0">
                <a:solidFill>
                  <a:schemeClr val="tx1"/>
                </a:solidFill>
                <a:latin typeface="Arial" panose="020B0604020202020204" pitchFamily="34" charset="0"/>
                <a:ea typeface="+mn-ea"/>
                <a:cs typeface="Arial" panose="020B0604020202020204" pitchFamily="34" charset="0"/>
              </a:rPr>
              <a:t> enamel</a:t>
            </a:r>
            <a:endParaRPr lang="en-US" sz="1200" kern="1200" dirty="0" smtClean="0">
              <a:solidFill>
                <a:schemeClr val="tx1"/>
              </a:solidFill>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1200" b="0" kern="1200" baseline="0" dirty="0" smtClean="0">
                <a:solidFill>
                  <a:schemeClr val="tx1"/>
                </a:solidFill>
                <a:latin typeface="Arial" panose="020B0604020202020204" pitchFamily="34" charset="0"/>
                <a:ea typeface="+mn-ea"/>
                <a:cs typeface="Arial" panose="020B0604020202020204" pitchFamily="34" charset="0"/>
              </a:rPr>
              <a:t>Explain that 30-40 years worth of research has progressed our thinking – and this definition</a:t>
            </a:r>
            <a:endParaRPr lang="en-GB" sz="1200" b="1"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Bridge: </a:t>
            </a:r>
          </a:p>
          <a:p>
            <a:pPr marL="171450" indent="-171450">
              <a:buFont typeface="Arial" panose="020B0604020202020204" pitchFamily="34" charset="0"/>
              <a:buChar char="•"/>
            </a:pPr>
            <a:r>
              <a:rPr lang="en-GB" sz="1200" b="0" baseline="0" dirty="0" smtClean="0">
                <a:solidFill>
                  <a:schemeClr val="tx1"/>
                </a:solidFill>
                <a:latin typeface="Arial" panose="020B0604020202020204" pitchFamily="34" charset="0"/>
                <a:cs typeface="Arial" panose="020B0604020202020204" pitchFamily="34" charset="0"/>
              </a:rPr>
              <a:t>We now know </a:t>
            </a:r>
            <a:r>
              <a:rPr lang="en-US" sz="1200" kern="1200" dirty="0" smtClean="0">
                <a:solidFill>
                  <a:schemeClr val="tx1"/>
                </a:solidFill>
                <a:latin typeface="Arial" panose="020B0604020202020204" pitchFamily="34" charset="0"/>
                <a:ea typeface="+mn-ea"/>
                <a:cs typeface="Arial" panose="020B0604020202020204" pitchFamily="34" charset="0"/>
              </a:rPr>
              <a:t>that caries is a dynamic process, more cyclical in nature, with periods of demineralization interspersed with periods of remineralization</a:t>
            </a:r>
            <a:endParaRPr lang="en-GB" sz="1200" b="0"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If we [as a group of dentists] think back to our training, I think we would all recognize this definition – or one that’s very similar</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 would,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however, </a:t>
            </a:r>
            <a:r>
              <a:rPr lang="en-GB" sz="1200" kern="1200" dirty="0" smtClean="0">
                <a:solidFill>
                  <a:schemeClr val="tx1"/>
                </a:solidFill>
                <a:effectLst/>
                <a:latin typeface="Arial" panose="020B0604020202020204" pitchFamily="34" charset="0"/>
                <a:ea typeface="+mn-ea"/>
                <a:cs typeface="Arial" panose="020B0604020202020204" pitchFamily="34" charset="0"/>
              </a:rPr>
              <a:t>argue that</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this definition is</a:t>
            </a:r>
            <a:r>
              <a:rPr lang="en-GB" sz="1200" kern="1200" dirty="0" smtClean="0">
                <a:solidFill>
                  <a:schemeClr val="tx1"/>
                </a:solidFill>
                <a:effectLst/>
                <a:latin typeface="Arial" panose="020B0604020202020204" pitchFamily="34" charset="0"/>
                <a:ea typeface="+mn-ea"/>
                <a:cs typeface="Arial" panose="020B0604020202020204" pitchFamily="34" charset="0"/>
              </a:rPr>
              <a:t> static,</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US" sz="1200" b="0" kern="1200" baseline="0" dirty="0" smtClean="0">
                <a:solidFill>
                  <a:schemeClr val="tx1"/>
                </a:solidFill>
                <a:latin typeface="Arial" panose="020B0604020202020204" pitchFamily="34" charset="0"/>
                <a:ea typeface="+mn-ea"/>
                <a:cs typeface="Arial" panose="020B0604020202020204" pitchFamily="34" charset="0"/>
              </a:rPr>
              <a:t>giving a pathological description of a disease process and describing caries as an irreversible process of </a:t>
            </a:r>
            <a:r>
              <a:rPr lang="en-US" sz="1200" kern="1200" dirty="0" smtClean="0">
                <a:solidFill>
                  <a:schemeClr val="tx1"/>
                </a:solidFill>
                <a:latin typeface="Arial" panose="020B0604020202020204" pitchFamily="34" charset="0"/>
                <a:ea typeface="+mn-ea"/>
                <a:cs typeface="Arial" panose="020B0604020202020204" pitchFamily="34" charset="0"/>
              </a:rPr>
              <a:t>progressive demineralization resulting in the damage to tooth</a:t>
            </a:r>
            <a:r>
              <a:rPr lang="en-US" sz="1200" kern="1200" baseline="0" dirty="0" smtClean="0">
                <a:solidFill>
                  <a:schemeClr val="tx1"/>
                </a:solidFill>
                <a:latin typeface="Arial" panose="020B0604020202020204" pitchFamily="34" charset="0"/>
                <a:ea typeface="+mn-ea"/>
                <a:cs typeface="Arial" panose="020B0604020202020204" pitchFamily="34" charset="0"/>
              </a:rPr>
              <a:t> enamel</a:t>
            </a:r>
            <a:endParaRPr lang="en-GB" sz="120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Over the last 30 to 40 years, our understanding of this process has evolved considerably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 we now know that dental caries is a dynamic process, </a:t>
            </a:r>
            <a:r>
              <a:rPr lang="en-US" sz="1200" kern="1200" dirty="0" smtClean="0">
                <a:solidFill>
                  <a:schemeClr val="tx1"/>
                </a:solidFill>
                <a:latin typeface="Arial" panose="020B0604020202020204" pitchFamily="34" charset="0"/>
                <a:ea typeface="+mn-ea"/>
                <a:cs typeface="Arial" panose="020B0604020202020204" pitchFamily="34" charset="0"/>
              </a:rPr>
              <a:t>more cyclical in nature, with periods of demineralization interspersed with periods of remineralization</a:t>
            </a:r>
            <a:endParaRPr lang="en-GB" sz="1200" b="0" dirty="0" smtClean="0">
              <a:solidFill>
                <a:schemeClr val="tx1"/>
              </a:solidFill>
              <a:latin typeface="Arial" panose="020B0604020202020204" pitchFamily="34" charset="0"/>
              <a:cs typeface="Arial" panose="020B0604020202020204" pitchFamily="34"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smtClean="0">
                <a:solidFill>
                  <a:schemeClr val="tx1"/>
                </a:solidFill>
                <a:effectLst/>
                <a:latin typeface="Arial" panose="020B0604020202020204" pitchFamily="34" charset="0"/>
                <a:ea typeface="+mn-ea"/>
                <a:cs typeface="Arial" panose="020B0604020202020204" pitchFamily="34" charset="0"/>
              </a:rPr>
              <a:t>Back in 2003 </a:t>
            </a:r>
            <a:r>
              <a:rPr lang="en-GB" sz="1200" kern="1200" dirty="0" smtClean="0">
                <a:solidFill>
                  <a:schemeClr val="tx1"/>
                </a:solidFill>
                <a:effectLst/>
                <a:latin typeface="Arial" panose="020B0604020202020204" pitchFamily="34" charset="0"/>
                <a:ea typeface="+mn-ea"/>
                <a:cs typeface="Arial" panose="020B0604020202020204" pitchFamily="34" charset="0"/>
              </a:rPr>
              <a:t>CAMBRA came up with a definition that more accurately reflects this change in our understanding</a:t>
            </a:r>
            <a:endParaRPr lang="en-GB" dirty="0" smtClean="0">
              <a:solidFill>
                <a:schemeClr val="tx1"/>
              </a:solidFill>
              <a:latin typeface="Arial" panose="020B0604020202020204" pitchFamily="34" charset="0"/>
              <a:cs typeface="Arial" panose="020B0604020202020204" pitchFamily="34" charset="0"/>
            </a:endParaRPr>
          </a:p>
          <a:p>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sz="1200" b="1" i="1" dirty="0" smtClean="0">
                <a:solidFill>
                  <a:schemeClr val="tx1"/>
                </a:solidFill>
                <a:latin typeface="Arial" panose="020B0604020202020204" pitchFamily="34" charset="0"/>
                <a:cs typeface="Arial" panose="020B0604020202020204" pitchFamily="34" charset="0"/>
              </a:rPr>
              <a:t>Note to presenter:</a:t>
            </a:r>
            <a:r>
              <a:rPr lang="en-GB" sz="1200" b="1" i="1" baseline="0" dirty="0" smtClean="0">
                <a:solidFill>
                  <a:schemeClr val="tx1"/>
                </a:solidFill>
                <a:latin typeface="Arial" panose="020B0604020202020204" pitchFamily="34" charset="0"/>
                <a:cs typeface="Arial" panose="020B0604020202020204"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i="1" baseline="0" dirty="0" smtClean="0">
                <a:solidFill>
                  <a:schemeClr val="tx1"/>
                </a:solidFill>
                <a:latin typeface="Arial" panose="020B0604020202020204" pitchFamily="34" charset="0"/>
                <a:cs typeface="Arial" panose="020B0604020202020204" pitchFamily="34" charset="0"/>
              </a:rPr>
              <a:t>If presenting to students, they are likely to be familiar with the definition on the following slide so please adapt the presentation accordingly</a:t>
            </a:r>
            <a:endParaRPr lang="en-GB" sz="1200" i="1" dirty="0" smtClean="0">
              <a:solidFill>
                <a:schemeClr val="tx1"/>
              </a:solidFill>
              <a:latin typeface="Arial" panose="020B0604020202020204" pitchFamily="34" charset="0"/>
              <a:cs typeface="Arial" panose="020B0604020202020204" pitchFamily="34" charset="0"/>
            </a:endParaRPr>
          </a:p>
          <a:p>
            <a:endParaRPr lang="en-GB" dirty="0" smtClean="0"/>
          </a:p>
          <a:p>
            <a:endParaRPr lang="en-US" dirty="0"/>
          </a:p>
        </p:txBody>
      </p:sp>
      <p:sp>
        <p:nvSpPr>
          <p:cNvPr id="4" name="Slide Number Placeholder 3"/>
          <p:cNvSpPr>
            <a:spLocks noGrp="1"/>
          </p:cNvSpPr>
          <p:nvPr>
            <p:ph type="sldNum" sz="quarter" idx="10"/>
          </p:nvPr>
        </p:nvSpPr>
        <p:spPr/>
        <p:txBody>
          <a:bodyPr/>
          <a:lstStyle/>
          <a:p>
            <a:fld id="{03945E5F-5E50-CC4A-8F6D-73E852CA3CBA}" type="slidenum">
              <a:rPr lang="en-US" smtClean="0"/>
              <a:t>4</a:t>
            </a:fld>
            <a:endParaRPr lang="en-US" dirty="0"/>
          </a:p>
        </p:txBody>
      </p:sp>
    </p:spTree>
    <p:extLst>
      <p:ext uri="{BB962C8B-B14F-4D97-AF65-F5344CB8AC3E}">
        <p14:creationId xmlns:p14="http://schemas.microsoft.com/office/powerpoint/2010/main" val="1123156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Key points:</a:t>
            </a:r>
            <a:endParaRPr lang="en-GB" sz="12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Explain that CAMBRA (</a:t>
            </a:r>
            <a:r>
              <a:rPr lang="en-US" sz="1200" kern="1200" dirty="0" err="1" smtClean="0">
                <a:solidFill>
                  <a:schemeClr val="tx1"/>
                </a:solidFill>
                <a:effectLst/>
                <a:latin typeface="+mn-lt"/>
                <a:ea typeface="+mn-ea"/>
                <a:cs typeface="+mn-cs"/>
              </a:rPr>
              <a:t>CAries</a:t>
            </a:r>
            <a:r>
              <a:rPr lang="en-US" sz="1200" kern="1200" dirty="0" smtClean="0">
                <a:solidFill>
                  <a:schemeClr val="tx1"/>
                </a:solidFill>
                <a:effectLst/>
                <a:latin typeface="+mn-lt"/>
                <a:ea typeface="+mn-ea"/>
                <a:cs typeface="+mn-cs"/>
              </a:rPr>
              <a:t> Management by Risk Assessment), in common with other newer definitions, defines the caries process as a dynamic sequence using two criteria:</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Firstly, caries is a bacterial infection caused by specific </a:t>
            </a:r>
            <a:r>
              <a:rPr lang="en-US" sz="1200" kern="1200" dirty="0" err="1" smtClean="0">
                <a:solidFill>
                  <a:schemeClr val="tx1"/>
                </a:solidFill>
                <a:effectLst/>
                <a:latin typeface="+mn-lt"/>
                <a:ea typeface="+mn-ea"/>
                <a:cs typeface="+mn-cs"/>
              </a:rPr>
              <a:t>acidogenic</a:t>
            </a:r>
            <a:r>
              <a:rPr lang="en-US" sz="1200" kern="1200" dirty="0" smtClean="0">
                <a:solidFill>
                  <a:schemeClr val="tx1"/>
                </a:solidFill>
                <a:effectLst/>
                <a:latin typeface="+mn-lt"/>
                <a:ea typeface="+mn-ea"/>
                <a:cs typeface="+mn-cs"/>
              </a:rPr>
              <a:t> bacteria in the plaque biofilm</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Secondly, caries is a multifactorial process of – and dynamic balance between – tooth demineralization and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which until cavitation is reversible.</a:t>
            </a:r>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 and CAMBRA describes caries is the point at which the process of bacterial demineralization of tooth structure overwhelms the patient’s ability to </a:t>
            </a:r>
            <a:r>
              <a:rPr lang="en-US" sz="1200" kern="1200" dirty="0" err="1" smtClean="0">
                <a:solidFill>
                  <a:schemeClr val="tx1"/>
                </a:solidFill>
                <a:effectLst/>
                <a:latin typeface="+mn-lt"/>
                <a:ea typeface="+mn-ea"/>
                <a:cs typeface="+mn-cs"/>
              </a:rPr>
              <a:t>remineralize</a:t>
            </a:r>
            <a:r>
              <a:rPr lang="en-US" sz="1200" kern="1200" dirty="0" smtClean="0">
                <a:solidFill>
                  <a:schemeClr val="tx1"/>
                </a:solidFill>
                <a:effectLst/>
                <a:latin typeface="+mn-lt"/>
                <a:ea typeface="+mn-ea"/>
                <a:cs typeface="+mn-cs"/>
              </a:rPr>
              <a:t> tooth structure but that the process can be arrested at any time</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Describe how the process starts with a shift in the balance between protective factors (that support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and destructive factors (that encourage demineralization) in favor of demineralization of the tooth structure over time: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development of dental caries is a dynamic process of demineralization of the dental hard tissues by the acidic by- products of bacterial metabolism, alternating with periods of </a:t>
            </a:r>
            <a:r>
              <a:rPr lang="en-US" sz="1200" kern="1200" dirty="0" err="1" smtClean="0">
                <a:solidFill>
                  <a:schemeClr val="tx1"/>
                </a:solidFill>
                <a:effectLst/>
                <a:latin typeface="+mn-lt"/>
                <a:ea typeface="+mn-ea"/>
                <a:cs typeface="+mn-cs"/>
              </a:rPr>
              <a:t>remineralization</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When we eat or drink, the bacteria in the plaque metabolize the available sugar – with lactic acid being the most important acidic</a:t>
            </a:r>
            <a:r>
              <a:rPr lang="en-GB"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by-product</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acid penetrates the solid [yet microscopically permeable] tooth surface, removing calcium and phosphate from the subsurface tissue, resulting in demineralization [resulting in a white spot lesion]</a:t>
            </a:r>
            <a:endParaRPr lang="en-GB"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After a period of not eating or drinking, saliva can buffer the low pH in the plaque, and with the raised pH, calcium and phosphate are deposited back in the subsurface of the enamel, thereby </a:t>
            </a:r>
            <a:r>
              <a:rPr lang="en-US" sz="1200" kern="1200" dirty="0" err="1" smtClean="0">
                <a:solidFill>
                  <a:schemeClr val="tx1"/>
                </a:solidFill>
                <a:effectLst/>
                <a:latin typeface="+mn-lt"/>
                <a:ea typeface="+mn-ea"/>
                <a:cs typeface="+mn-cs"/>
              </a:rPr>
              <a:t>remineralizing</a:t>
            </a:r>
            <a:r>
              <a:rPr lang="en-US" sz="1200" kern="1200" dirty="0" smtClean="0">
                <a:solidFill>
                  <a:schemeClr val="tx1"/>
                </a:solidFill>
                <a:effectLst/>
                <a:latin typeface="+mn-lt"/>
                <a:ea typeface="+mn-ea"/>
                <a:cs typeface="+mn-cs"/>
              </a:rPr>
              <a:t> the tooth</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err="1" smtClean="0">
                <a:solidFill>
                  <a:schemeClr val="tx1"/>
                </a:solidFill>
                <a:effectLst/>
                <a:latin typeface="+mn-lt"/>
                <a:ea typeface="+mn-ea"/>
                <a:cs typeface="+mn-cs"/>
              </a:rPr>
              <a:t>Summarise</a:t>
            </a:r>
            <a:r>
              <a:rPr lang="en-US" sz="1200" kern="1200" dirty="0" smtClean="0">
                <a:solidFill>
                  <a:schemeClr val="tx1"/>
                </a:solidFill>
                <a:effectLst/>
                <a:latin typeface="+mn-lt"/>
                <a:ea typeface="+mn-ea"/>
                <a:cs typeface="+mn-cs"/>
              </a:rPr>
              <a:t> by explaining that this dynamic balance – between demineralization and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 is continuously being imbalanced and rebalanced throughout the day – day-by-day, hour-by-hour – in our mouths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And conclude by saying that it is when the process of demineralization overwhelms the process of </a:t>
            </a:r>
            <a:r>
              <a:rPr lang="en-US" sz="1200" kern="1200" dirty="0" err="1" smtClean="0">
                <a:solidFill>
                  <a:schemeClr val="tx1"/>
                </a:solidFill>
                <a:effectLst/>
                <a:latin typeface="+mn-lt"/>
                <a:ea typeface="+mn-ea"/>
                <a:cs typeface="+mn-cs"/>
              </a:rPr>
              <a:t>remineralisation</a:t>
            </a:r>
            <a:r>
              <a:rPr lang="en-US" sz="1200" kern="1200" dirty="0" smtClean="0">
                <a:solidFill>
                  <a:schemeClr val="tx1"/>
                </a:solidFill>
                <a:effectLst/>
                <a:latin typeface="+mn-lt"/>
                <a:ea typeface="+mn-ea"/>
                <a:cs typeface="+mn-cs"/>
              </a:rPr>
              <a:t> that cavities begin to form – and we go back to the pathological condition that WHO describes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Bridge:</a:t>
            </a:r>
            <a:endParaRPr lang="en-GB" sz="1200" b="1"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Despite our increased understanding of the process of dental caries and the global dental community’s efforts to reduce the incidence [including the use of systemic and topical fluorides, toothpastes, sealants, improvements in diet, oral health education and dental care, etc.] dental caries is still the most common disease affecting mankind.</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Mike </a:t>
            </a:r>
            <a:r>
              <a:rPr lang="en-US" sz="1200" b="1" kern="1200" dirty="0" err="1" smtClean="0">
                <a:solidFill>
                  <a:schemeClr val="tx1"/>
                </a:solidFill>
                <a:effectLst/>
                <a:latin typeface="+mn-lt"/>
                <a:ea typeface="+mn-ea"/>
                <a:cs typeface="+mn-cs"/>
              </a:rPr>
              <a:t>Dodds</a:t>
            </a:r>
            <a:r>
              <a:rPr lang="en-US" sz="1200" b="1" kern="1200" dirty="0" smtClean="0">
                <a:solidFill>
                  <a:schemeClr val="tx1"/>
                </a:solidFill>
                <a:effectLst/>
                <a:latin typeface="+mn-lt"/>
                <a:ea typeface="+mn-ea"/>
                <a:cs typeface="+mn-cs"/>
              </a:rPr>
              <a:t>’ presentation script</a:t>
            </a:r>
            <a:endParaRPr lang="en-GB" sz="12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CAMBRA defines the caries process as a dynamic sequence using two criteria:</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Caries is a bacterial infection caused by specific </a:t>
            </a:r>
            <a:r>
              <a:rPr lang="en-US" sz="1200" kern="1200" dirty="0" err="1" smtClean="0">
                <a:solidFill>
                  <a:schemeClr val="tx1"/>
                </a:solidFill>
                <a:effectLst/>
                <a:latin typeface="+mn-lt"/>
                <a:ea typeface="+mn-ea"/>
                <a:cs typeface="+mn-cs"/>
              </a:rPr>
              <a:t>acidogenic</a:t>
            </a:r>
            <a:r>
              <a:rPr lang="en-US" sz="1200" kern="1200" dirty="0" smtClean="0">
                <a:solidFill>
                  <a:schemeClr val="tx1"/>
                </a:solidFill>
                <a:effectLst/>
                <a:latin typeface="+mn-lt"/>
                <a:ea typeface="+mn-ea"/>
                <a:cs typeface="+mn-cs"/>
              </a:rPr>
              <a:t> bacteria in the plaque biofilm</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And it’s a multifactorial process of – and dynamic balance between – tooth demineralization and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which is reversible until cavitation</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This balance is illustrated in this graphic:</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After we eat or drink acid production within the dental plaque occurs as a result of the bacterial consumption of sugars [simple and complex] and those acids attack the enamel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As a result, the solid hydroxyapatite crystals of the enamel can begin to dissolve [releasing mineral ions into the plaque and saliva] – the process known as </a:t>
            </a:r>
            <a:r>
              <a:rPr lang="en-US" sz="1200" kern="1200" dirty="0" err="1" smtClean="0">
                <a:solidFill>
                  <a:schemeClr val="tx1"/>
                </a:solidFill>
                <a:effectLst/>
                <a:latin typeface="+mn-lt"/>
                <a:ea typeface="+mn-ea"/>
                <a:cs typeface="+mn-cs"/>
              </a:rPr>
              <a:t>demineralizationAfter</a:t>
            </a:r>
            <a:r>
              <a:rPr lang="en-US" sz="1200" kern="1200" dirty="0" smtClean="0">
                <a:solidFill>
                  <a:schemeClr val="tx1"/>
                </a:solidFill>
                <a:effectLst/>
                <a:latin typeface="+mn-lt"/>
                <a:ea typeface="+mn-ea"/>
                <a:cs typeface="+mn-cs"/>
              </a:rPr>
              <a:t> a while of not eating or drinking the pH rises again and the [calcium and phosphate ions within the] saliva allows the repair of the damaged enamel… the process known as </a:t>
            </a:r>
            <a:r>
              <a:rPr lang="en-US" sz="1200" kern="1200" dirty="0" err="1" smtClean="0">
                <a:solidFill>
                  <a:schemeClr val="tx1"/>
                </a:solidFill>
                <a:effectLst/>
                <a:latin typeface="+mn-lt"/>
                <a:ea typeface="+mn-ea"/>
                <a:cs typeface="+mn-cs"/>
              </a:rPr>
              <a:t>remineralisation</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healthy teeth, the loss of minerals [caused by bacterial acid</a:t>
            </a:r>
            <a:r>
              <a:rPr lang="en-GB"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production] is balanced by the reparative mechanisms of saliva</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 there is a dynamic balance between demineralization and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 a see-saw that’s happening day-by-day, hour- by-hour, within our mouths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And it is when the process of demineralization overwhelms the process of </a:t>
            </a:r>
            <a:r>
              <a:rPr lang="en-US" sz="1200" kern="1200" dirty="0" err="1" smtClean="0">
                <a:solidFill>
                  <a:schemeClr val="tx1"/>
                </a:solidFill>
                <a:effectLst/>
                <a:latin typeface="+mn-lt"/>
                <a:ea typeface="+mn-ea"/>
                <a:cs typeface="+mn-cs"/>
              </a:rPr>
              <a:t>remineralization</a:t>
            </a:r>
            <a:r>
              <a:rPr lang="en-US" sz="1200" kern="1200" dirty="0" smtClean="0">
                <a:solidFill>
                  <a:schemeClr val="tx1"/>
                </a:solidFill>
                <a:effectLst/>
                <a:latin typeface="+mn-lt"/>
                <a:ea typeface="+mn-ea"/>
                <a:cs typeface="+mn-cs"/>
              </a:rPr>
              <a:t>, that cavities appear… and we go back to this pathological condition that the World Health </a:t>
            </a:r>
            <a:r>
              <a:rPr lang="en-US" sz="1200" kern="1200" dirty="0" err="1" smtClean="0">
                <a:solidFill>
                  <a:schemeClr val="tx1"/>
                </a:solidFill>
                <a:effectLst/>
                <a:latin typeface="+mn-lt"/>
                <a:ea typeface="+mn-ea"/>
                <a:cs typeface="+mn-cs"/>
              </a:rPr>
              <a:t>Organisation</a:t>
            </a:r>
            <a:r>
              <a:rPr lang="en-US" sz="1200" kern="1200" dirty="0" smtClean="0">
                <a:solidFill>
                  <a:schemeClr val="tx1"/>
                </a:solidFill>
                <a:effectLst/>
                <a:latin typeface="+mn-lt"/>
                <a:ea typeface="+mn-ea"/>
                <a:cs typeface="+mn-cs"/>
              </a:rPr>
              <a:t> describes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Notes to presenter:</a:t>
            </a:r>
            <a:endParaRPr lang="en-GB" sz="1200" b="1" i="1" kern="1200" dirty="0" smtClean="0">
              <a:solidFill>
                <a:schemeClr val="tx1"/>
              </a:solidFill>
              <a:effectLst/>
              <a:latin typeface="+mn-lt"/>
              <a:ea typeface="+mn-ea"/>
              <a:cs typeface="+mn-cs"/>
            </a:endParaRPr>
          </a:p>
          <a:p>
            <a:r>
              <a:rPr lang="en-US" sz="1200" i="1" kern="1200" dirty="0" err="1" smtClean="0">
                <a:solidFill>
                  <a:schemeClr val="tx1"/>
                </a:solidFill>
                <a:effectLst/>
                <a:latin typeface="+mn-lt"/>
                <a:ea typeface="+mn-ea"/>
                <a:cs typeface="+mn-cs"/>
              </a:rPr>
              <a:t>CAries</a:t>
            </a:r>
            <a:r>
              <a:rPr lang="en-US" sz="1200" i="1" kern="1200" dirty="0" smtClean="0">
                <a:solidFill>
                  <a:schemeClr val="tx1"/>
                </a:solidFill>
                <a:effectLst/>
                <a:latin typeface="+mn-lt"/>
                <a:ea typeface="+mn-ea"/>
                <a:cs typeface="+mn-cs"/>
              </a:rPr>
              <a:t> Management by Risk Assessment (CAMBRA)</a:t>
            </a:r>
            <a:endParaRPr lang="en-GB" sz="105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The CAMBRA philosophy was first introduced more than a decade ago [2003] when an unofficial group called the Western CAMBRA Coalition was formed that included stakeholders from education, research, industry, governmental agencies and private practitioners based in the western region of the United States</a:t>
            </a:r>
            <a:endParaRPr lang="en-GB" sz="105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As the CAMBRA philosophy grew in popularity, a Central CAMBRA Coalition and an Eastern CAMBRA Coalition were formed, and together with the Western CAMBRA Coalition they served as a catalyst to establish a </a:t>
            </a:r>
            <a:r>
              <a:rPr lang="en-US" sz="1200" i="1" kern="1200" dirty="0" err="1" smtClean="0">
                <a:solidFill>
                  <a:schemeClr val="tx1"/>
                </a:solidFill>
                <a:effectLst/>
                <a:latin typeface="+mn-lt"/>
                <a:ea typeface="+mn-ea"/>
                <a:cs typeface="+mn-cs"/>
              </a:rPr>
              <a:t>Cariology</a:t>
            </a:r>
            <a:r>
              <a:rPr lang="en-US" sz="1200" i="1" kern="1200" dirty="0" smtClean="0">
                <a:solidFill>
                  <a:schemeClr val="tx1"/>
                </a:solidFill>
                <a:effectLst/>
                <a:latin typeface="+mn-lt"/>
                <a:ea typeface="+mn-ea"/>
                <a:cs typeface="+mn-cs"/>
              </a:rPr>
              <a:t> Section within the American Dental Education Association (ADEA) and to have the core principles of CAMBRA adopted as official policy in dental education</a:t>
            </a:r>
            <a:endParaRPr lang="en-GB" sz="105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Caries management by risk assessment (CAMBRA) is an evidence- based approach to preventing or treating the cause of dental caries at the earliest stages rather than waiting for irreversible damage to the teeth. This philosophy requires an understanding that dental caries is an infectious bacterial biofilm disease that is expressed in a predominantly pathologic oral environment</a:t>
            </a:r>
            <a:endParaRPr lang="en-GB" sz="1050" kern="1200" dirty="0" smtClean="0">
              <a:solidFill>
                <a:schemeClr val="tx1"/>
              </a:solidFill>
              <a:effectLst/>
              <a:latin typeface="+mn-lt"/>
              <a:ea typeface="+mn-ea"/>
              <a:cs typeface="+mn-cs"/>
            </a:endParaRPr>
          </a:p>
          <a:p>
            <a:pPr marL="171450" indent="-171450">
              <a:buFont typeface="Arial"/>
              <a:buChar char="•"/>
            </a:pPr>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5</a:t>
            </a:fld>
            <a:endParaRPr lang="en-US" dirty="0"/>
          </a:p>
        </p:txBody>
      </p:sp>
    </p:spTree>
    <p:extLst>
      <p:ext uri="{BB962C8B-B14F-4D97-AF65-F5344CB8AC3E}">
        <p14:creationId xmlns:p14="http://schemas.microsoft.com/office/powerpoint/2010/main" val="3010230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latin typeface="Arial" panose="020B0604020202020204" pitchFamily="34" charset="0"/>
                <a:cs typeface="Arial" panose="020B0604020202020204" pitchFamily="34" charset="0"/>
              </a:rPr>
              <a:t>Key points:</a:t>
            </a:r>
          </a:p>
          <a:p>
            <a:pPr marL="171450" indent="-171450">
              <a:buFont typeface="Arial"/>
              <a:buChar char="•"/>
            </a:pPr>
            <a:r>
              <a:rPr lang="en-GB" sz="1200" b="0" dirty="0" smtClean="0">
                <a:solidFill>
                  <a:schemeClr val="tx1"/>
                </a:solidFill>
                <a:latin typeface="Arial" panose="020B0604020202020204" pitchFamily="34" charset="0"/>
                <a:cs typeface="Arial" panose="020B0604020202020204" pitchFamily="34" charset="0"/>
              </a:rPr>
              <a:t>Highlight that in</a:t>
            </a:r>
            <a:r>
              <a:rPr lang="en-GB" sz="1200" b="0" baseline="0" dirty="0" smtClean="0">
                <a:solidFill>
                  <a:schemeClr val="tx1"/>
                </a:solidFill>
                <a:latin typeface="Arial" panose="020B0604020202020204" pitchFamily="34" charset="0"/>
                <a:cs typeface="Arial" panose="020B0604020202020204" pitchFamily="34" charset="0"/>
              </a:rPr>
              <a:t> spite of </a:t>
            </a:r>
            <a:r>
              <a:rPr lang="en-GB" sz="1200" b="0" dirty="0" smtClean="0">
                <a:solidFill>
                  <a:schemeClr val="tx1"/>
                </a:solidFill>
                <a:latin typeface="Arial" panose="020B0604020202020204" pitchFamily="34" charset="0"/>
                <a:cs typeface="Arial" panose="020B0604020202020204" pitchFamily="34" charset="0"/>
              </a:rPr>
              <a:t>the</a:t>
            </a:r>
            <a:r>
              <a:rPr lang="en-GB" sz="1200" b="0" baseline="0" dirty="0" smtClean="0">
                <a:solidFill>
                  <a:schemeClr val="tx1"/>
                </a:solidFill>
                <a:latin typeface="Arial" panose="020B0604020202020204" pitchFamily="34" charset="0"/>
                <a:cs typeface="Arial" panose="020B0604020202020204" pitchFamily="34" charset="0"/>
              </a:rPr>
              <a:t> global dental community’s efforts (including </a:t>
            </a:r>
            <a:r>
              <a:rPr lang="en-GB" sz="1200" b="0" dirty="0" smtClean="0">
                <a:solidFill>
                  <a:schemeClr val="tx1"/>
                </a:solidFill>
                <a:latin typeface="Arial" panose="020B0604020202020204" pitchFamily="34" charset="0"/>
                <a:cs typeface="Arial" panose="020B0604020202020204" pitchFamily="34" charset="0"/>
              </a:rPr>
              <a:t>the</a:t>
            </a:r>
            <a:r>
              <a:rPr lang="en-GB" sz="1200" b="0" baseline="0" dirty="0" smtClean="0">
                <a:solidFill>
                  <a:schemeClr val="tx1"/>
                </a:solidFill>
                <a:latin typeface="Arial" panose="020B0604020202020204" pitchFamily="34" charset="0"/>
                <a:cs typeface="Arial" panose="020B0604020202020204" pitchFamily="34" charset="0"/>
              </a:rPr>
              <a:t> </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use of systemic and topical fluorides, toothpaste, sealants and mouthwashes and improvements in diet, oral health education and dental care) </a:t>
            </a:r>
            <a:r>
              <a:rPr lang="en-GB" sz="1200" b="0" baseline="0" dirty="0" smtClean="0">
                <a:solidFill>
                  <a:schemeClr val="tx1"/>
                </a:solidFill>
                <a:latin typeface="Arial" panose="020B0604020202020204" pitchFamily="34" charset="0"/>
                <a:cs typeface="Arial" panose="020B0604020202020204" pitchFamily="34" charset="0"/>
              </a:rPr>
              <a:t>dental caries is still the most common disease </a:t>
            </a:r>
            <a:r>
              <a:rPr lang="en-GB" sz="1200" dirty="0" smtClean="0">
                <a:solidFill>
                  <a:schemeClr val="tx1"/>
                </a:solidFill>
                <a:latin typeface="Arial" panose="020B0604020202020204" pitchFamily="34" charset="0"/>
                <a:cs typeface="Arial" panose="020B0604020202020204" pitchFamily="34" charset="0"/>
              </a:rPr>
              <a:t>of all chronic diseases in a number of countries.</a:t>
            </a:r>
          </a:p>
          <a:p>
            <a:pPr marL="171450" lvl="0" indent="-171450">
              <a:buFont typeface="Arial"/>
              <a:buChar char="•"/>
            </a:pPr>
            <a:r>
              <a:rPr lang="en-GB" sz="1200" dirty="0" smtClean="0">
                <a:solidFill>
                  <a:schemeClr val="tx1"/>
                </a:solidFill>
                <a:latin typeface="Arial" panose="020B0604020202020204" pitchFamily="34" charset="0"/>
                <a:cs typeface="Arial" panose="020B0604020202020204" pitchFamily="34" charset="0"/>
              </a:rPr>
              <a:t>Explain that the</a:t>
            </a:r>
            <a:r>
              <a:rPr lang="en-GB" sz="1200" baseline="0" dirty="0" smtClean="0">
                <a:solidFill>
                  <a:schemeClr val="tx1"/>
                </a:solidFill>
                <a:latin typeface="Arial" panose="020B0604020202020204" pitchFamily="34" charset="0"/>
                <a:cs typeface="Arial" panose="020B0604020202020204" pitchFamily="34" charset="0"/>
              </a:rPr>
              <a:t> 2010 Global Burden of Disease (GBD) Study – which included the systematic production of comparable estimates of the burden of 291 conditions and their associated sequelae in 1990, 1995 and 2010 found that:</a:t>
            </a:r>
          </a:p>
          <a:p>
            <a:pPr marL="628650" lvl="1" indent="-171450">
              <a:buFont typeface="Arial"/>
              <a:buChar char="•"/>
            </a:pPr>
            <a:r>
              <a:rPr lang="en-GB" sz="1200" baseline="0" dirty="0" smtClean="0">
                <a:solidFill>
                  <a:schemeClr val="tx1"/>
                </a:solidFill>
                <a:latin typeface="Arial" panose="020B0604020202020204" pitchFamily="34" charset="0"/>
                <a:cs typeface="Arial" panose="020B0604020202020204" pitchFamily="34" charset="0"/>
              </a:rPr>
              <a:t>Oral conditions remained highly prevalent in 2010 – affecting 3.9 billion people</a:t>
            </a:r>
          </a:p>
          <a:p>
            <a:pPr marL="628650" lvl="1" indent="-171450">
              <a:buFont typeface="Arial"/>
              <a:buChar char="•"/>
            </a:pPr>
            <a:r>
              <a:rPr lang="en-GB" sz="1200" baseline="0" dirty="0" smtClean="0">
                <a:solidFill>
                  <a:schemeClr val="tx1"/>
                </a:solidFill>
                <a:latin typeface="Arial" panose="020B0604020202020204" pitchFamily="34" charset="0"/>
                <a:cs typeface="Arial" panose="020B0604020202020204" pitchFamily="34" charset="0"/>
              </a:rPr>
              <a:t>Untreated caries in permanent teeth was the most prevalent of all 291 conditions evaluated for the entire GBD report with a global prevalence of 35% for all ages combined</a:t>
            </a:r>
          </a:p>
          <a:p>
            <a:pPr marL="171450"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Quote </a:t>
            </a:r>
            <a:r>
              <a:rPr lang="en-GB" sz="1200" baseline="0" dirty="0" smtClean="0">
                <a:solidFill>
                  <a:schemeClr val="tx1"/>
                </a:solidFill>
                <a:latin typeface="Arial" panose="020B0604020202020204" pitchFamily="34" charset="0"/>
                <a:cs typeface="Arial" panose="020B0604020202020204" pitchFamily="34" charset="0"/>
              </a:rPr>
              <a:t>the given </a:t>
            </a:r>
            <a:r>
              <a:rPr lang="en-GB" sz="1200" dirty="0" smtClean="0">
                <a:solidFill>
                  <a:schemeClr val="tx1"/>
                </a:solidFill>
                <a:latin typeface="Arial" panose="020B0604020202020204" pitchFamily="34" charset="0"/>
                <a:cs typeface="Arial" panose="020B0604020202020204" pitchFamily="34" charset="0"/>
              </a:rPr>
              <a:t>WHO estimates:</a:t>
            </a:r>
          </a:p>
          <a:p>
            <a:pPr marL="628650" lvl="1"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60-90% of school children, and nearly 100% of adults have dental cavities;</a:t>
            </a:r>
            <a:r>
              <a:rPr lang="en-GB" sz="1200" baseline="0" dirty="0" smtClean="0">
                <a:solidFill>
                  <a:schemeClr val="tx1"/>
                </a:solidFill>
                <a:latin typeface="Arial" panose="020B0604020202020204" pitchFamily="34" charset="0"/>
                <a:cs typeface="Arial" panose="020B0604020202020204" pitchFamily="34" charset="0"/>
              </a:rPr>
              <a:t> </a:t>
            </a:r>
            <a:r>
              <a:rPr lang="en-GB" sz="1200" dirty="0" smtClean="0">
                <a:solidFill>
                  <a:schemeClr val="tx1"/>
                </a:solidFill>
                <a:latin typeface="Arial" panose="020B0604020202020204" pitchFamily="34" charset="0"/>
                <a:cs typeface="Arial" panose="020B0604020202020204" pitchFamily="34" charset="0"/>
              </a:rPr>
              <a:t>and</a:t>
            </a:r>
          </a:p>
          <a:p>
            <a:pPr marL="628650" lvl="1"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Almost 30% of people aged 65-74 have no natural teeth</a:t>
            </a:r>
          </a:p>
          <a:p>
            <a:pPr marL="171450"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Remind</a:t>
            </a:r>
            <a:r>
              <a:rPr lang="en-GB" sz="1200" baseline="0" dirty="0" smtClean="0">
                <a:solidFill>
                  <a:schemeClr val="tx1"/>
                </a:solidFill>
                <a:latin typeface="Arial" panose="020B0604020202020204" pitchFamily="34" charset="0"/>
                <a:cs typeface="Arial" panose="020B0604020202020204" pitchFamily="34" charset="0"/>
              </a:rPr>
              <a:t> the audience that:</a:t>
            </a:r>
          </a:p>
          <a:p>
            <a:pPr marL="628650" lvl="1" indent="-171450">
              <a:buFont typeface="Arial" panose="020B0604020202020204" pitchFamily="34" charset="0"/>
              <a:buChar char="•"/>
            </a:pPr>
            <a:r>
              <a:rPr lang="en-GB" sz="1200" baseline="0" dirty="0" smtClean="0">
                <a:solidFill>
                  <a:schemeClr val="tx1"/>
                </a:solidFill>
                <a:latin typeface="Arial" panose="020B0604020202020204" pitchFamily="34" charset="0"/>
                <a:cs typeface="Arial" panose="020B0604020202020204" pitchFamily="34" charset="0"/>
              </a:rPr>
              <a:t>p</a:t>
            </a:r>
            <a:r>
              <a:rPr lang="en-GB" sz="1200" dirty="0" smtClean="0">
                <a:solidFill>
                  <a:schemeClr val="tx1"/>
                </a:solidFill>
                <a:latin typeface="Arial" panose="020B0604020202020204" pitchFamily="34" charset="0"/>
                <a:cs typeface="Arial" panose="020B0604020202020204" pitchFamily="34" charset="0"/>
              </a:rPr>
              <a:t>oor oral health has an adverse effect on patients’ general wellbeing; and </a:t>
            </a:r>
          </a:p>
          <a:p>
            <a:pPr marL="628650" lvl="1" indent="-171450">
              <a:buFont typeface="Arial" panose="020B0604020202020204" pitchFamily="34" charset="0"/>
              <a:buChar char="•"/>
            </a:pPr>
            <a:r>
              <a:rPr lang="en-GB" sz="1200" dirty="0" smtClean="0">
                <a:solidFill>
                  <a:schemeClr val="tx1"/>
                </a:solidFill>
                <a:latin typeface="Arial" panose="020B0604020202020204" pitchFamily="34" charset="0"/>
                <a:cs typeface="Arial" panose="020B0604020202020204" pitchFamily="34" charset="0"/>
              </a:rPr>
              <a:t>places a significant burden on public health expenditure through the cost of curative dental treatment</a:t>
            </a:r>
          </a:p>
          <a:p>
            <a:pPr marL="171450" indent="-171450">
              <a:buFont typeface="Arial"/>
              <a:buChar char="•"/>
            </a:pPr>
            <a:r>
              <a:rPr lang="en-GB" sz="1200" dirty="0" smtClean="0">
                <a:solidFill>
                  <a:schemeClr val="tx1"/>
                </a:solidFill>
                <a:latin typeface="Arial" panose="020B0604020202020204" pitchFamily="34" charset="0"/>
                <a:cs typeface="Arial" panose="020B0604020202020204" pitchFamily="34" charset="0"/>
              </a:rPr>
              <a:t>Mention that</a:t>
            </a:r>
            <a:r>
              <a:rPr lang="en-GB" sz="1200" baseline="0" dirty="0" smtClean="0">
                <a:solidFill>
                  <a:schemeClr val="tx1"/>
                </a:solidFill>
                <a:latin typeface="Arial" panose="020B0604020202020204" pitchFamily="34" charset="0"/>
                <a:cs typeface="Arial" panose="020B0604020202020204" pitchFamily="34" charset="0"/>
              </a:rPr>
              <a:t> a review </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by Bagramain, published in the American Journal of Dentistry 2009, which looked at the available epidemiological data from many countries suggested that there is a global increase in the prevalence of dental caries – affecting children as well as adults, and coronal as well as root surfaces; the author concluded that this increase signals a pending public health crisis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Conclude with the good news that dental caries is largely preventable through simple and cost-effective measures</a:t>
            </a:r>
            <a:endParaRPr lang="en-GB" sz="1200" b="0"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Bridge:</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Let’s remind ourselves of the many factors involved in the development of dental caries</a:t>
            </a:r>
          </a:p>
          <a:p>
            <a:pPr marL="171450" indent="-171450">
              <a:buFont typeface="Arial" panose="020B0604020202020204" pitchFamily="34" charset="0"/>
              <a:buChar char="•"/>
            </a:pPr>
            <a:endParaRPr lang="en-GB" sz="1200" b="1" kern="1200" dirty="0" smtClean="0">
              <a:solidFill>
                <a:schemeClr val="tx1"/>
              </a:solidFill>
              <a:effectLst/>
              <a:latin typeface="Arial" panose="020B0604020202020204" pitchFamily="34" charset="0"/>
              <a:ea typeface="+mn-ea"/>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endParaRPr lang="en-GB" sz="120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Despite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a hundred years of preventative dentistry</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[and </a:t>
            </a:r>
            <a:r>
              <a:rPr lang="en-GB" sz="1200" b="0" baseline="0" dirty="0" smtClean="0">
                <a:solidFill>
                  <a:schemeClr val="tx1"/>
                </a:solidFill>
                <a:latin typeface="Arial" panose="020B0604020202020204" pitchFamily="34" charset="0"/>
                <a:cs typeface="Arial" panose="020B0604020202020204" pitchFamily="34" charset="0"/>
              </a:rPr>
              <a:t>in spite of </a:t>
            </a:r>
            <a:r>
              <a:rPr lang="en-GB" sz="1200" b="0" dirty="0" smtClean="0">
                <a:solidFill>
                  <a:schemeClr val="tx1"/>
                </a:solidFill>
                <a:latin typeface="Arial" panose="020B0604020202020204" pitchFamily="34" charset="0"/>
                <a:cs typeface="Arial" panose="020B0604020202020204" pitchFamily="34" charset="0"/>
              </a:rPr>
              <a:t>the</a:t>
            </a:r>
            <a:r>
              <a:rPr lang="en-GB" sz="1200" b="0" baseline="0" dirty="0" smtClean="0">
                <a:solidFill>
                  <a:schemeClr val="tx1"/>
                </a:solidFill>
                <a:latin typeface="Arial" panose="020B0604020202020204" pitchFamily="34" charset="0"/>
                <a:cs typeface="Arial" panose="020B0604020202020204" pitchFamily="34" charset="0"/>
              </a:rPr>
              <a:t> global dental community’s efforts, including </a:t>
            </a:r>
            <a:r>
              <a:rPr lang="en-GB" sz="1200" b="0" dirty="0" smtClean="0">
                <a:solidFill>
                  <a:schemeClr val="tx1"/>
                </a:solidFill>
                <a:latin typeface="Arial" panose="020B0604020202020204" pitchFamily="34" charset="0"/>
                <a:cs typeface="Arial" panose="020B0604020202020204" pitchFamily="34" charset="0"/>
              </a:rPr>
              <a:t>the</a:t>
            </a:r>
            <a:r>
              <a:rPr lang="en-GB" sz="1200" b="0" baseline="0" dirty="0" smtClean="0">
                <a:solidFill>
                  <a:schemeClr val="tx1"/>
                </a:solidFill>
                <a:latin typeface="Arial" panose="020B0604020202020204" pitchFamily="34" charset="0"/>
                <a:cs typeface="Arial" panose="020B0604020202020204" pitchFamily="34" charset="0"/>
              </a:rPr>
              <a:t> </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use of systemic and topical fluorides, toothpaste, sealants and mouthwashes and improvements in diet, oral health education and dental care] </a:t>
            </a:r>
            <a:r>
              <a:rPr lang="en-GB" sz="1200" kern="1200" dirty="0" smtClean="0">
                <a:solidFill>
                  <a:schemeClr val="tx1"/>
                </a:solidFill>
                <a:effectLst/>
                <a:latin typeface="Arial" panose="020B0604020202020204" pitchFamily="34" charset="0"/>
                <a:ea typeface="+mn-ea"/>
                <a:cs typeface="Arial" panose="020B0604020202020204" pitchFamily="34" charset="0"/>
              </a:rPr>
              <a:t>dental caries is still the most common chronic health condition affecting the world.</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The numbers speak for themselves:</a:t>
            </a:r>
          </a:p>
          <a:p>
            <a:pPr marL="171450" indent="-171450">
              <a:buFont typeface="Arial"/>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As part of the recent international collaborative Global Burden of Disease Study (1990-2010), untreated dental caries (in permanent teeth) was identified as the most common of the 291 conditions studied, </a:t>
            </a:r>
            <a:r>
              <a:rPr lang="en-GB" sz="1200" baseline="0" dirty="0" smtClean="0">
                <a:solidFill>
                  <a:schemeClr val="tx1"/>
                </a:solidFill>
                <a:latin typeface="Arial" panose="020B0604020202020204" pitchFamily="34" charset="0"/>
                <a:cs typeface="Arial" panose="020B0604020202020204" pitchFamily="34" charset="0"/>
              </a:rPr>
              <a:t>with a global prevalence of 35% for all ages combined</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WHO estimates suggest that:</a:t>
            </a:r>
          </a:p>
          <a:p>
            <a:pPr marL="628650" lvl="1" indent="-171450">
              <a:buFont typeface="Arial"/>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60</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to 90 percent of </a:t>
            </a:r>
            <a:r>
              <a:rPr lang="en-GB" sz="1200" kern="1200" dirty="0" smtClean="0">
                <a:solidFill>
                  <a:schemeClr val="tx1"/>
                </a:solidFill>
                <a:effectLst/>
                <a:latin typeface="Arial" panose="020B0604020202020204" pitchFamily="34" charset="0"/>
                <a:ea typeface="+mn-ea"/>
                <a:cs typeface="Arial" panose="020B0604020202020204" pitchFamily="34" charset="0"/>
              </a:rPr>
              <a:t>school children</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have - </a:t>
            </a:r>
            <a:r>
              <a:rPr lang="en-GB" sz="1200" kern="1200" dirty="0" smtClean="0">
                <a:solidFill>
                  <a:schemeClr val="tx1"/>
                </a:solidFill>
                <a:effectLst/>
                <a:latin typeface="Arial" panose="020B0604020202020204" pitchFamily="34" charset="0"/>
                <a:ea typeface="+mn-ea"/>
                <a:cs typeface="Arial" panose="020B0604020202020204" pitchFamily="34" charset="0"/>
              </a:rPr>
              <a:t>and, over a lifetime, almost 100 percent of adults will have experienced - dental caries</a:t>
            </a:r>
          </a:p>
          <a:p>
            <a:pPr marL="628650" lvl="1" indent="-171450">
              <a:buFont typeface="Arial"/>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 the result of that, is that by the time they reach 65 to 70 years, almost a third of adults have no teeth</a:t>
            </a:r>
          </a:p>
          <a:p>
            <a:pPr marL="171450" lvl="0" indent="-171450">
              <a:buFont typeface="Arial" panose="020B0604020202020204" pitchFamily="34" charset="0"/>
              <a:buChar char="•"/>
            </a:pPr>
            <a:r>
              <a:rPr lang="en-GB" sz="1200" kern="1200" baseline="0" dirty="0" smtClean="0">
                <a:solidFill>
                  <a:schemeClr val="tx1"/>
                </a:solidFill>
                <a:effectLst/>
                <a:latin typeface="Arial" panose="020B0604020202020204" pitchFamily="34" charset="0"/>
                <a:ea typeface="+mn-ea"/>
                <a:cs typeface="Arial" panose="020B0604020202020204" pitchFamily="34" charset="0"/>
              </a:rPr>
              <a:t>It seems shocking now for me to say that </a:t>
            </a:r>
            <a:r>
              <a:rPr lang="en-GB" sz="1200" kern="1200" dirty="0" smtClean="0">
                <a:solidFill>
                  <a:schemeClr val="tx1"/>
                </a:solidFill>
                <a:effectLst/>
                <a:latin typeface="Arial" panose="020B0604020202020204" pitchFamily="34" charset="0"/>
                <a:ea typeface="+mn-ea"/>
                <a:cs typeface="Arial" panose="020B0604020202020204" pitchFamily="34" charset="0"/>
              </a:rPr>
              <a:t>none of my grandparents had their own teeth, and that when I was a dental student, the first patient I ever saw was a 17-year-old girl who needed dentures.</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We’ve come a long way since then – 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seen significant reductions in caries incidence over the past few decades – but dental caries remains a significant problem</a:t>
            </a:r>
          </a:p>
          <a:p>
            <a:pPr marL="171450" indent="-171450">
              <a:buFont typeface="Arial" panose="020B0604020202020204" pitchFamily="34" charset="0"/>
              <a:buChar char="•"/>
            </a:pPr>
            <a:r>
              <a:rPr lang="en-GB" sz="1200" kern="1200" baseline="0" dirty="0" smtClean="0">
                <a:solidFill>
                  <a:schemeClr val="tx1"/>
                </a:solidFill>
                <a:effectLst/>
                <a:latin typeface="Arial" panose="020B0604020202020204" pitchFamily="34" charset="0"/>
                <a:ea typeface="+mn-ea"/>
                <a:cs typeface="Arial" panose="020B0604020202020204" pitchFamily="34" charset="0"/>
              </a:rPr>
              <a:t>In fact a recent review</a:t>
            </a: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of the available epidemiological data from many countries suggests that we’re seeing signs of an increase in the prevalence of dental caries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And it’s important to remember that dental decay causes pain, results in missed days in school and work and usually requires costly treatment, which in many parts of the world is often not affordable or available</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The good news is that this most common chronic disease of humankind is largely preventable through simple and cost-effective measures</a:t>
            </a:r>
          </a:p>
          <a:p>
            <a:endParaRPr lang="en-GB" sz="1200" kern="1200" baseline="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endParaRPr lang="en-GB" sz="1200" b="1" dirty="0" smtClean="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b="1" i="1" dirty="0" smtClean="0">
                <a:solidFill>
                  <a:schemeClr val="tx1"/>
                </a:solidFill>
                <a:latin typeface="Arial" panose="020B0604020202020204" pitchFamily="34" charset="0"/>
                <a:cs typeface="Arial" panose="020B0604020202020204" pitchFamily="34" charset="0"/>
              </a:rPr>
              <a:t>Notes to presenter:</a:t>
            </a:r>
          </a:p>
          <a:p>
            <a:pPr marL="0" indent="0">
              <a:buFont typeface="Arial" panose="020B0604020202020204" pitchFamily="34" charset="0"/>
              <a:buNone/>
            </a:pPr>
            <a:r>
              <a:rPr lang="en-GB" sz="1200" b="0" i="1" baseline="0" dirty="0" smtClean="0">
                <a:solidFill>
                  <a:schemeClr val="tx1"/>
                </a:solidFill>
                <a:latin typeface="Arial" panose="020B0604020202020204" pitchFamily="34" charset="0"/>
                <a:cs typeface="Arial" panose="020B0604020202020204" pitchFamily="34" charset="0"/>
              </a:rPr>
              <a:t>If possible, please use a personal story to help illustrate the fact that caries remains a very common disease – or to support the WHO figures used.</a:t>
            </a:r>
            <a:endParaRPr lang="en-GB" sz="1200" b="1" dirty="0" smtClean="0">
              <a:solidFill>
                <a:schemeClr val="tx1"/>
              </a:solidFill>
              <a:latin typeface="Arial" panose="020B0604020202020204" pitchFamily="34" charset="0"/>
              <a:cs typeface="Arial" panose="020B0604020202020204" pitchFamily="34" charset="0"/>
            </a:endParaRPr>
          </a:p>
          <a:p>
            <a:pPr marL="0" indent="0">
              <a:buFont typeface="Arial"/>
              <a:buNone/>
            </a:pPr>
            <a:endParaRPr lang="en-GB" sz="1200" kern="1200" baseline="0" dirty="0" smtClean="0">
              <a:solidFill>
                <a:schemeClr val="tx1"/>
              </a:solidFill>
              <a:effectLst/>
              <a:latin typeface="+mn-lt"/>
              <a:ea typeface="+mn-ea"/>
              <a:cs typeface="+mn-cs"/>
            </a:endParaRPr>
          </a:p>
          <a:p>
            <a:pPr marL="0" indent="0">
              <a:buFont typeface="Arial"/>
              <a:buNone/>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6</a:t>
            </a:fld>
            <a:endParaRPr lang="en-US" dirty="0"/>
          </a:p>
        </p:txBody>
      </p:sp>
    </p:spTree>
    <p:extLst>
      <p:ext uri="{BB962C8B-B14F-4D97-AF65-F5344CB8AC3E}">
        <p14:creationId xmlns:p14="http://schemas.microsoft.com/office/powerpoint/2010/main" val="2848892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latin typeface="Arial" panose="020B0604020202020204" pitchFamily="34" charset="0"/>
                <a:cs typeface="Arial" panose="020B0604020202020204" pitchFamily="34" charset="0"/>
              </a:rPr>
              <a:t>Key points:</a:t>
            </a:r>
          </a:p>
          <a:p>
            <a:pPr marL="171450"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Remind</a:t>
            </a:r>
            <a:r>
              <a:rPr lang="en-US" sz="1200" kern="1200" baseline="0" dirty="0" smtClean="0">
                <a:solidFill>
                  <a:schemeClr val="tx1"/>
                </a:solidFill>
                <a:latin typeface="Arial" panose="020B0604020202020204" pitchFamily="34" charset="0"/>
                <a:ea typeface="+mn-ea"/>
                <a:cs typeface="Arial" panose="020B0604020202020204" pitchFamily="34" charset="0"/>
              </a:rPr>
              <a:t> the audience that d</a:t>
            </a:r>
            <a:r>
              <a:rPr lang="en-US" sz="1200" kern="1200" dirty="0" smtClean="0">
                <a:solidFill>
                  <a:schemeClr val="tx1"/>
                </a:solidFill>
                <a:latin typeface="Arial" panose="020B0604020202020204" pitchFamily="34" charset="0"/>
                <a:ea typeface="+mn-ea"/>
                <a:cs typeface="Arial" panose="020B0604020202020204" pitchFamily="34" charset="0"/>
              </a:rPr>
              <a:t>ental caries is a multifactorial disease</a:t>
            </a:r>
            <a:r>
              <a:rPr lang="en-US" sz="1200" kern="1200" baseline="0" dirty="0" smtClean="0">
                <a:solidFill>
                  <a:schemeClr val="tx1"/>
                </a:solidFill>
                <a:latin typeface="Arial" panose="020B0604020202020204" pitchFamily="34" charset="0"/>
                <a:ea typeface="+mn-ea"/>
                <a:cs typeface="Arial" panose="020B0604020202020204" pitchFamily="34" charset="0"/>
              </a:rPr>
              <a:t> with factors</a:t>
            </a:r>
            <a:r>
              <a:rPr lang="en-GB" sz="1200" b="0" baseline="0" dirty="0" smtClean="0">
                <a:solidFill>
                  <a:schemeClr val="tx1"/>
                </a:solidFill>
                <a:latin typeface="Arial" panose="020B0604020202020204" pitchFamily="34" charset="0"/>
                <a:cs typeface="Arial" panose="020B0604020202020204" pitchFamily="34" charset="0"/>
              </a:rPr>
              <a:t> occurring inside and outside the mouth</a:t>
            </a:r>
          </a:p>
          <a:p>
            <a:pPr marL="171450" indent="-171450">
              <a:buFont typeface="Arial"/>
              <a:buChar char="•"/>
            </a:pPr>
            <a:r>
              <a:rPr lang="en-US" sz="1200" kern="1200" dirty="0" smtClean="0">
                <a:solidFill>
                  <a:schemeClr val="tx1"/>
                </a:solidFill>
                <a:latin typeface="Arial" panose="020B0604020202020204" pitchFamily="34" charset="0"/>
                <a:ea typeface="+mn-ea"/>
                <a:cs typeface="Arial" panose="020B0604020202020204" pitchFamily="34" charset="0"/>
              </a:rPr>
              <a:t>And that it results from the interaction between the bacterial biofilm (bacterial composition and pH of the dental plaque), the environment (diet, frequency of eating, saliva composition and flow rate, fluoride exposure, oral hygiene), and the tooth structure – and is also influenced by general health factors</a:t>
            </a:r>
          </a:p>
          <a:p>
            <a:pPr marL="171450" indent="-171450">
              <a:buFont typeface="Arial" panose="020B0604020202020204" pitchFamily="34" charset="0"/>
              <a:buChar char="•"/>
            </a:pPr>
            <a:r>
              <a:rPr lang="en-GB" sz="1200" b="0" baseline="0" dirty="0" smtClean="0">
                <a:solidFill>
                  <a:schemeClr val="tx1"/>
                </a:solidFill>
                <a:latin typeface="Arial" panose="020B0604020202020204" pitchFamily="34" charset="0"/>
                <a:cs typeface="Arial" panose="020B0604020202020204" pitchFamily="34" charset="0"/>
              </a:rPr>
              <a:t>Highlight bacterial composition, plaque pH, salivary flow rate, buffering effect of saliva and food retention as the key factors inside the mouth </a:t>
            </a:r>
            <a:r>
              <a:rPr lang="en-GB" sz="1200" baseline="0" dirty="0" smtClean="0">
                <a:solidFill>
                  <a:schemeClr val="tx1"/>
                </a:solidFill>
                <a:latin typeface="Arial" panose="020B0604020202020204" pitchFamily="34" charset="0"/>
                <a:cs typeface="Arial" panose="020B0604020202020204" pitchFamily="34" charset="0"/>
              </a:rPr>
              <a:t>– </a:t>
            </a:r>
            <a:r>
              <a:rPr lang="en-GB" sz="1200" b="0" baseline="0" dirty="0" smtClean="0">
                <a:solidFill>
                  <a:schemeClr val="tx1"/>
                </a:solidFill>
                <a:latin typeface="Arial" panose="020B0604020202020204" pitchFamily="34" charset="0"/>
                <a:cs typeface="Arial" panose="020B0604020202020204" pitchFamily="34" charset="0"/>
              </a:rPr>
              <a:t>and diet, frequency of eating, oral hygiene and fluoride as factors outside the mouth</a:t>
            </a:r>
          </a:p>
          <a:p>
            <a:pPr marL="171450" indent="-171450">
              <a:buFont typeface="Arial"/>
              <a:buChar char="•"/>
            </a:pPr>
            <a:endParaRPr lang="en-GB" sz="1200" b="1" dirty="0" smtClean="0">
              <a:solidFill>
                <a:schemeClr val="tx1"/>
              </a:solidFill>
              <a:latin typeface="Arial" panose="020B0604020202020204" pitchFamily="34" charset="0"/>
              <a:cs typeface="Arial" panose="020B0604020202020204" pitchFamily="34" charset="0"/>
            </a:endParaRPr>
          </a:p>
          <a:p>
            <a:pPr marL="0" indent="0">
              <a:buFont typeface="Arial"/>
              <a:buNone/>
            </a:pPr>
            <a:r>
              <a:rPr lang="en-GB" sz="1200" b="1" dirty="0" smtClean="0">
                <a:solidFill>
                  <a:schemeClr val="tx1"/>
                </a:solidFill>
                <a:latin typeface="Arial" panose="020B0604020202020204" pitchFamily="34" charset="0"/>
                <a:cs typeface="Arial" panose="020B0604020202020204" pitchFamily="34" charset="0"/>
              </a:rPr>
              <a:t>Bridge: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u="sng" baseline="0" dirty="0" smtClean="0">
                <a:solidFill>
                  <a:schemeClr val="tx1"/>
                </a:solidFill>
                <a:latin typeface="Arial" panose="020B0604020202020204" pitchFamily="34" charset="0"/>
                <a:cs typeface="Arial" panose="020B0604020202020204" pitchFamily="34" charset="0"/>
              </a:rPr>
              <a:t>ALL</a:t>
            </a:r>
            <a:r>
              <a:rPr lang="en-GB" sz="1200" b="0" u="none" baseline="0" dirty="0" smtClean="0">
                <a:solidFill>
                  <a:schemeClr val="tx1"/>
                </a:solidFill>
                <a:latin typeface="Arial" panose="020B0604020202020204" pitchFamily="34" charset="0"/>
                <a:cs typeface="Arial" panose="020B0604020202020204" pitchFamily="34" charset="0"/>
              </a:rPr>
              <a:t> of the highlighted factors inside the mouth can be impacted by chewing sugar-free gum, and I’d like to talk you how it affects these factors now</a:t>
            </a:r>
            <a:endParaRPr lang="en-GB" sz="1200" b="0" u="sng"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So dental caries </a:t>
            </a:r>
            <a:r>
              <a:rPr lang="en-US" sz="1200" kern="1200" dirty="0" smtClean="0">
                <a:solidFill>
                  <a:schemeClr val="tx1"/>
                </a:solidFill>
                <a:latin typeface="Arial" panose="020B0604020202020204" pitchFamily="34" charset="0"/>
                <a:ea typeface="+mn-ea"/>
                <a:cs typeface="Arial" panose="020B0604020202020204" pitchFamily="34" charset="0"/>
              </a:rPr>
              <a:t>is a multifactorial disease that results from the interaction between the bacterial biofilm, the environment,</a:t>
            </a:r>
            <a:r>
              <a:rPr lang="en-US" sz="1200" kern="1200" baseline="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and the tooth structure</a:t>
            </a:r>
            <a:r>
              <a:rPr lang="en-US" sz="1200" kern="1200" baseline="0" dirty="0" smtClean="0">
                <a:solidFill>
                  <a:schemeClr val="tx1"/>
                </a:solidFill>
                <a:latin typeface="Arial" panose="020B0604020202020204" pitchFamily="34" charset="0"/>
                <a:ea typeface="+mn-ea"/>
                <a:cs typeface="Arial" panose="020B0604020202020204" pitchFamily="34" charset="0"/>
              </a:rPr>
              <a:t> – as well as being influenced by general health factors</a:t>
            </a:r>
          </a:p>
          <a:p>
            <a:pPr marL="171450" indent="-171450">
              <a:buFont typeface="Arial" panose="020B0604020202020204" pitchFamily="34" charset="0"/>
              <a:buChar char="•"/>
            </a:pPr>
            <a:r>
              <a:rPr lang="en-US" sz="1200" kern="1200" dirty="0" smtClean="0">
                <a:solidFill>
                  <a:schemeClr val="tx1"/>
                </a:solidFill>
                <a:latin typeface="Arial" panose="020B0604020202020204" pitchFamily="34" charset="0"/>
                <a:ea typeface="+mn-ea"/>
                <a:cs typeface="Arial" panose="020B0604020202020204" pitchFamily="34" charset="0"/>
              </a:rPr>
              <a:t>[as</a:t>
            </a:r>
            <a:r>
              <a:rPr lang="en-US" sz="1200" kern="1200" baseline="0" dirty="0" smtClean="0">
                <a:solidFill>
                  <a:schemeClr val="tx1"/>
                </a:solidFill>
                <a:latin typeface="Arial" panose="020B0604020202020204" pitchFamily="34" charset="0"/>
                <a:ea typeface="+mn-ea"/>
                <a:cs typeface="Arial" panose="020B0604020202020204" pitchFamily="34" charset="0"/>
              </a:rPr>
              <a:t> we’ve already said, t</a:t>
            </a:r>
            <a:r>
              <a:rPr lang="en-US" sz="1200" kern="1200" dirty="0" smtClean="0">
                <a:solidFill>
                  <a:schemeClr val="tx1"/>
                </a:solidFill>
                <a:latin typeface="Arial" panose="020B0604020202020204" pitchFamily="34" charset="0"/>
                <a:ea typeface="+mn-ea"/>
                <a:cs typeface="Arial" panose="020B0604020202020204" pitchFamily="34" charset="0"/>
              </a:rPr>
              <a:t>he disease process involves a shift in balance between protective factors that support tooth remineralization and destructive factors that encourage tooth demineralization resulting in demineralization over time]</a:t>
            </a:r>
            <a:endParaRPr lang="en-GB" sz="1200" kern="1200" baseline="0" dirty="0" smtClean="0">
              <a:solidFill>
                <a:schemeClr val="tx1"/>
              </a:solidFill>
              <a:effectLst/>
              <a:latin typeface="Arial" panose="020B0604020202020204" pitchFamily="34" charset="0"/>
              <a:ea typeface="+mn-ea"/>
              <a:cs typeface="Arial" panose="020B0604020202020204" pitchFamily="34" charset="0"/>
            </a:endParaRPr>
          </a:p>
          <a:p>
            <a:pPr marL="171450" indent="-171450">
              <a:spcBef>
                <a:spcPts val="600"/>
              </a:spcBef>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Some of these factors occur within the mouth, and some factors are outside the direct control of the mouth</a:t>
            </a:r>
          </a:p>
          <a:p>
            <a:pPr marL="171450" indent="-171450">
              <a:spcBef>
                <a:spcPts val="600"/>
              </a:spcBef>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The key factors inside the mouth</a:t>
            </a:r>
            <a:r>
              <a:rPr lang="en-US" sz="1200" baseline="0" dirty="0" smtClean="0">
                <a:solidFill>
                  <a:schemeClr val="tx1"/>
                </a:solidFill>
                <a:latin typeface="Arial" panose="020B0604020202020204" pitchFamily="34" charset="0"/>
                <a:cs typeface="Arial" panose="020B0604020202020204" pitchFamily="34" charset="0"/>
              </a:rPr>
              <a:t> are clearly: b</a:t>
            </a:r>
            <a:r>
              <a:rPr lang="en-US" sz="1200" dirty="0" smtClean="0">
                <a:solidFill>
                  <a:schemeClr val="tx1"/>
                </a:solidFill>
                <a:latin typeface="Arial" panose="020B0604020202020204" pitchFamily="34" charset="0"/>
                <a:cs typeface="Arial" panose="020B0604020202020204" pitchFamily="34" charset="0"/>
              </a:rPr>
              <a:t>acterial composition of the biofilm,</a:t>
            </a:r>
            <a:r>
              <a:rPr lang="en-US" sz="1200" baseline="0" dirty="0" smtClean="0">
                <a:solidFill>
                  <a:schemeClr val="tx1"/>
                </a:solidFill>
                <a:latin typeface="Arial" panose="020B0604020202020204" pitchFamily="34" charset="0"/>
                <a:cs typeface="Arial" panose="020B0604020202020204" pitchFamily="34" charset="0"/>
              </a:rPr>
              <a:t> p</a:t>
            </a:r>
            <a:r>
              <a:rPr lang="en-US" sz="1200" dirty="0" smtClean="0">
                <a:solidFill>
                  <a:schemeClr val="tx1"/>
                </a:solidFill>
                <a:latin typeface="Arial" panose="020B0604020202020204" pitchFamily="34" charset="0"/>
                <a:cs typeface="Arial" panose="020B0604020202020204" pitchFamily="34" charset="0"/>
              </a:rPr>
              <a:t>laque pH, the</a:t>
            </a:r>
            <a:r>
              <a:rPr lang="en-US" sz="1200" baseline="0" dirty="0" smtClean="0">
                <a:solidFill>
                  <a:schemeClr val="tx1"/>
                </a:solidFill>
                <a:latin typeface="Arial" panose="020B0604020202020204" pitchFamily="34" charset="0"/>
                <a:cs typeface="Arial" panose="020B0604020202020204" pitchFamily="34" charset="0"/>
              </a:rPr>
              <a:t> s</a:t>
            </a:r>
            <a:r>
              <a:rPr lang="en-US" sz="1200" dirty="0" smtClean="0">
                <a:solidFill>
                  <a:schemeClr val="tx1"/>
                </a:solidFill>
                <a:latin typeface="Arial" panose="020B0604020202020204" pitchFamily="34" charset="0"/>
                <a:cs typeface="Arial" panose="020B0604020202020204" pitchFamily="34" charset="0"/>
              </a:rPr>
              <a:t>alivary flow rate (stimulated and unstimulated),</a:t>
            </a:r>
            <a:r>
              <a:rPr lang="en-US" sz="1200" baseline="0" dirty="0" smtClean="0">
                <a:solidFill>
                  <a:schemeClr val="tx1"/>
                </a:solidFill>
                <a:latin typeface="Arial" panose="020B0604020202020204" pitchFamily="34" charset="0"/>
                <a:cs typeface="Arial" panose="020B0604020202020204" pitchFamily="34" charset="0"/>
              </a:rPr>
              <a:t> the b</a:t>
            </a:r>
            <a:r>
              <a:rPr lang="en-US" sz="1200" dirty="0" smtClean="0">
                <a:solidFill>
                  <a:schemeClr val="tx1"/>
                </a:solidFill>
                <a:latin typeface="Arial" panose="020B0604020202020204" pitchFamily="34" charset="0"/>
                <a:cs typeface="Arial" panose="020B0604020202020204" pitchFamily="34" charset="0"/>
              </a:rPr>
              <a:t>uffering effect of saliva</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And</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those outside the mouth include: the diet, frequency of eating, </a:t>
            </a:r>
            <a:r>
              <a:rPr lang="en-GB" sz="1200" kern="1200" dirty="0" smtClean="0">
                <a:solidFill>
                  <a:schemeClr val="tx1"/>
                </a:solidFill>
                <a:effectLst/>
                <a:latin typeface="Arial" panose="020B0604020202020204" pitchFamily="34" charset="0"/>
                <a:ea typeface="+mn-ea"/>
                <a:cs typeface="Arial" panose="020B0604020202020204" pitchFamily="34" charset="0"/>
              </a:rPr>
              <a:t>oral hygiene – as well as exposure to fluoride </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Within the mouth, chewing sugar-free gum can influence all the factors highlighted – particularly plaque pH</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 </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through increasing saliva flow rate and buffering and food retention</a:t>
            </a: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I’d like to talk you through how</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chewing sugar-free-gum can affect these </a:t>
            </a:r>
            <a:r>
              <a:rPr lang="en-GB" sz="1200" kern="1200" dirty="0" smtClean="0">
                <a:solidFill>
                  <a:schemeClr val="tx1"/>
                </a:solidFill>
                <a:effectLst/>
                <a:latin typeface="Arial" panose="020B0604020202020204" pitchFamily="34" charset="0"/>
                <a:ea typeface="+mn-ea"/>
                <a:cs typeface="Arial" panose="020B0604020202020204" pitchFamily="34" charset="0"/>
              </a:rPr>
              <a:t>as we move through the presentation</a:t>
            </a:r>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03945E5F-5E50-CC4A-8F6D-73E852CA3CBA}" type="slidenum">
              <a:rPr lang="en-US" smtClean="0"/>
              <a:t>7</a:t>
            </a:fld>
            <a:endParaRPr lang="en-US" dirty="0"/>
          </a:p>
        </p:txBody>
      </p:sp>
    </p:spTree>
    <p:extLst>
      <p:ext uri="{BB962C8B-B14F-4D97-AF65-F5344CB8AC3E}">
        <p14:creationId xmlns:p14="http://schemas.microsoft.com/office/powerpoint/2010/main" val="2798106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Pause, let audience</a:t>
            </a:r>
            <a:r>
              <a:rPr lang="en-GB" baseline="0" dirty="0" smtClean="0"/>
              <a:t> read slide</a:t>
            </a:r>
            <a:endParaRPr lang="en-GB" dirty="0"/>
          </a:p>
        </p:txBody>
      </p:sp>
      <p:sp>
        <p:nvSpPr>
          <p:cNvPr id="4" name="Slide Number Placeholder 3"/>
          <p:cNvSpPr>
            <a:spLocks noGrp="1"/>
          </p:cNvSpPr>
          <p:nvPr>
            <p:ph type="sldNum" sz="quarter" idx="10"/>
          </p:nvPr>
        </p:nvSpPr>
        <p:spPr/>
        <p:txBody>
          <a:bodyPr/>
          <a:lstStyle/>
          <a:p>
            <a:fld id="{03945E5F-5E50-CC4A-8F6D-73E852CA3CBA}" type="slidenum">
              <a:rPr lang="en-US" smtClean="0"/>
              <a:t>8</a:t>
            </a:fld>
            <a:endParaRPr lang="en-US" dirty="0"/>
          </a:p>
        </p:txBody>
      </p:sp>
    </p:spTree>
    <p:extLst>
      <p:ext uri="{BB962C8B-B14F-4D97-AF65-F5344CB8AC3E}">
        <p14:creationId xmlns:p14="http://schemas.microsoft.com/office/powerpoint/2010/main" val="267496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latin typeface="Arial" panose="020B0604020202020204" pitchFamily="34" charset="0"/>
                <a:cs typeface="Arial" panose="020B0604020202020204" pitchFamily="34" charset="0"/>
              </a:rPr>
              <a:t>Key points: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chemeClr val="tx1"/>
                </a:solidFill>
                <a:latin typeface="Arial" panose="020B0604020202020204" pitchFamily="34" charset="0"/>
                <a:cs typeface="Arial" panose="020B0604020202020204" pitchFamily="34" charset="0"/>
              </a:rPr>
              <a:t>Highlight the fact that oral health is related to diet in many ways</a:t>
            </a:r>
            <a:r>
              <a:rPr lang="en-GB" sz="1200" baseline="0" dirty="0" smtClean="0">
                <a:solidFill>
                  <a:schemeClr val="tx1"/>
                </a:solidFill>
                <a:latin typeface="Arial" panose="020B0604020202020204" pitchFamily="34" charset="0"/>
                <a:cs typeface="Arial" panose="020B0604020202020204" pitchFamily="34" charset="0"/>
              </a:rPr>
              <a:t> with the most</a:t>
            </a:r>
            <a:r>
              <a:rPr lang="en-US" sz="1200" dirty="0" smtClean="0">
                <a:solidFill>
                  <a:schemeClr val="tx1"/>
                </a:solidFill>
                <a:latin typeface="Arial" panose="020B0604020202020204" pitchFamily="34" charset="0"/>
                <a:cs typeface="Arial" panose="020B0604020202020204" pitchFamily="34" charset="0"/>
              </a:rPr>
              <a:t> significant effect being the local action of diet on the development</a:t>
            </a:r>
            <a:r>
              <a:rPr lang="en-US" sz="1200" baseline="0" dirty="0" smtClean="0">
                <a:solidFill>
                  <a:schemeClr val="tx1"/>
                </a:solidFill>
                <a:latin typeface="Arial" panose="020B0604020202020204" pitchFamily="34" charset="0"/>
                <a:cs typeface="Arial" panose="020B0604020202020204" pitchFamily="34" charset="0"/>
              </a:rPr>
              <a:t> </a:t>
            </a:r>
            <a:r>
              <a:rPr lang="en-US" sz="1200" dirty="0" smtClean="0">
                <a:solidFill>
                  <a:schemeClr val="tx1"/>
                </a:solidFill>
                <a:latin typeface="Arial" panose="020B0604020202020204" pitchFamily="34" charset="0"/>
                <a:cs typeface="Arial" panose="020B0604020202020204" pitchFamily="34" charset="0"/>
              </a:rPr>
              <a:t>of dental caries and enamel erosion</a:t>
            </a:r>
            <a:endParaRPr lang="en-US" sz="1200" baseline="3000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kern="1200" dirty="0" smtClean="0">
                <a:solidFill>
                  <a:schemeClr val="tx1"/>
                </a:solidFill>
                <a:effectLst/>
                <a:latin typeface="Arial" panose="020B0604020202020204" pitchFamily="34" charset="0"/>
                <a:ea typeface="+mn-ea"/>
                <a:cs typeface="Arial" panose="020B0604020202020204" pitchFamily="34" charset="0"/>
              </a:rPr>
              <a:t>Walk</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through the illustration to explain the local impact of diet:</a:t>
            </a:r>
            <a:endParaRPr lang="en-GB" sz="1200" b="1" dirty="0" smtClean="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Following the consumption of fermentable carbohydrates – in foods and drinks – the bacteria in the biofilm metabolise the simple sugars and produce various organic acids as a result</a:t>
            </a:r>
          </a:p>
          <a:p>
            <a:pPr marL="628650" lvl="1" indent="-171450">
              <a:buFont typeface="Arial" panose="020B0604020202020204" pitchFamily="34" charset="0"/>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This accumulation of acid causes a decrease in the pH of the plaque and saliva</a:t>
            </a:r>
          </a:p>
          <a:p>
            <a:pPr marL="628650" lvl="1" indent="-171450">
              <a:buFont typeface="Arial" panose="020B0604020202020204" pitchFamily="34" charset="0"/>
              <a:buChar char="•"/>
            </a:pP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And these acidic conditions allow the solid hydroxyapatite crystals in the enamel to demineralize</a:t>
            </a: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Bridge</a:t>
            </a:r>
          </a:p>
          <a:p>
            <a:pPr marL="171450" indent="-171450">
              <a:buFont typeface="Arial"/>
              <a:buChar char="•"/>
            </a:pPr>
            <a:r>
              <a:rPr lang="en-GB" sz="1200" b="0" dirty="0" smtClean="0">
                <a:solidFill>
                  <a:schemeClr val="tx1"/>
                </a:solidFill>
                <a:latin typeface="Arial" panose="020B0604020202020204" pitchFamily="34" charset="0"/>
                <a:cs typeface="Arial" panose="020B0604020202020204" pitchFamily="34" charset="0"/>
              </a:rPr>
              <a:t>So let’s now take a look at how</a:t>
            </a:r>
            <a:r>
              <a:rPr lang="en-GB" sz="1200" b="0" baseline="0" dirty="0" smtClean="0">
                <a:solidFill>
                  <a:schemeClr val="tx1"/>
                </a:solidFill>
                <a:latin typeface="Arial" panose="020B0604020202020204" pitchFamily="34" charset="0"/>
                <a:cs typeface="Arial" panose="020B0604020202020204" pitchFamily="34" charset="0"/>
              </a:rPr>
              <a:t> the frequency of eating and drinking affects dental caries</a:t>
            </a:r>
            <a:endParaRPr lang="en-GB" sz="1200" b="0"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endParaRPr lang="en-GB" sz="1200" b="1" dirty="0" smtClean="0">
              <a:solidFill>
                <a:schemeClr val="tx1"/>
              </a:solidFill>
              <a:latin typeface="Arial" panose="020B0604020202020204" pitchFamily="34" charset="0"/>
              <a:cs typeface="Arial" panose="020B0604020202020204" pitchFamily="34" charset="0"/>
            </a:endParaRPr>
          </a:p>
          <a:p>
            <a:r>
              <a:rPr lang="en-GB" sz="1200" b="1" dirty="0" smtClean="0">
                <a:solidFill>
                  <a:schemeClr val="tx1"/>
                </a:solidFill>
                <a:latin typeface="Arial" panose="020B0604020202020204" pitchFamily="34" charset="0"/>
                <a:cs typeface="Arial" panose="020B0604020202020204" pitchFamily="34" charset="0"/>
              </a:rPr>
              <a:t>Mike Dodds’ presentation script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Our diet provides a food source not only for us, but for the bacteria in the dental plaque too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Fermentable carbohydrates in the form of simple and more complex sugars are used as foods by the bacteria, that as a result generate acid</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accumulation of </a:t>
            </a:r>
            <a:r>
              <a:rPr lang="en-GB" sz="1200" kern="1200" dirty="0" smtClean="0">
                <a:solidFill>
                  <a:schemeClr val="tx1"/>
                </a:solidFill>
                <a:effectLst/>
                <a:latin typeface="Arial" panose="020B0604020202020204" pitchFamily="34" charset="0"/>
                <a:ea typeface="+mn-ea"/>
                <a:cs typeface="Arial" panose="020B0604020202020204" pitchFamily="34" charset="0"/>
              </a:rPr>
              <a:t>acid within the dental plaque causes the pH to decrease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These</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acidic conditions allow the </a:t>
            </a:r>
            <a:r>
              <a:rPr lang="en-GB" sz="1200" kern="1200" dirty="0" smtClean="0">
                <a:solidFill>
                  <a:schemeClr val="tx1"/>
                </a:solidFill>
                <a:effectLst/>
                <a:latin typeface="Arial" panose="020B0604020202020204" pitchFamily="34" charset="0"/>
                <a:ea typeface="+mn-ea"/>
                <a:cs typeface="Arial" panose="020B0604020202020204" pitchFamily="34" charset="0"/>
              </a:rPr>
              <a:t>calcium and phosphate ions to leach out of the enamel,</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starting the process of demineralization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Of</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course, b</a:t>
            </a:r>
            <a:r>
              <a:rPr lang="en-GB" sz="1200" kern="1200" dirty="0" smtClean="0">
                <a:solidFill>
                  <a:schemeClr val="tx1"/>
                </a:solidFill>
                <a:effectLst/>
                <a:latin typeface="Arial" panose="020B0604020202020204" pitchFamily="34" charset="0"/>
                <a:ea typeface="+mn-ea"/>
                <a:cs typeface="Arial" panose="020B0604020202020204" pitchFamily="34" charset="0"/>
              </a:rPr>
              <a:t>earing in mind what I said earlier,</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during a normal cycle, there may be a chance for remineralisation to occur if the acid is quickly neutralized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As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we’ve already seen: </a:t>
            </a:r>
            <a:r>
              <a:rPr lang="en-GB" sz="1200" kern="1200" dirty="0" smtClean="0">
                <a:solidFill>
                  <a:schemeClr val="tx1"/>
                </a:solidFill>
                <a:effectLst/>
                <a:latin typeface="Arial" panose="020B0604020202020204" pitchFamily="34" charset="0"/>
                <a:ea typeface="+mn-ea"/>
                <a:cs typeface="Arial" panose="020B0604020202020204" pitchFamily="34" charset="0"/>
              </a:rPr>
              <a:t>it’s a cyclical process</a:t>
            </a:r>
          </a:p>
          <a:p>
            <a:endParaRPr lang="en-GB"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3945E5F-5E50-CC4A-8F6D-73E852CA3CBA}" type="slidenum">
              <a:rPr lang="en-US" smtClean="0"/>
              <a:t>9</a:t>
            </a:fld>
            <a:endParaRPr lang="en-US" dirty="0"/>
          </a:p>
        </p:txBody>
      </p:sp>
    </p:spTree>
    <p:extLst>
      <p:ext uri="{BB962C8B-B14F-4D97-AF65-F5344CB8AC3E}">
        <p14:creationId xmlns:p14="http://schemas.microsoft.com/office/powerpoint/2010/main" val="20538509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rigelys Front Cover.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5" name="Picture 4" descr="WRIGLEY-OHP-LOGO-FC-FT-RGB.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5520" y="5569725"/>
            <a:ext cx="2073517" cy="1133465"/>
          </a:xfrm>
          <a:prstGeom prst="rect">
            <a:avLst/>
          </a:prstGeom>
        </p:spPr>
      </p:pic>
      <p:sp>
        <p:nvSpPr>
          <p:cNvPr id="2" name="Title 1"/>
          <p:cNvSpPr>
            <a:spLocks noGrp="1"/>
          </p:cNvSpPr>
          <p:nvPr>
            <p:ph type="ctrTitle"/>
          </p:nvPr>
        </p:nvSpPr>
        <p:spPr>
          <a:xfrm>
            <a:off x="383849" y="346342"/>
            <a:ext cx="7772400" cy="2459910"/>
          </a:xfrm>
        </p:spPr>
        <p:txBody>
          <a:bodyPr>
            <a:noAutofit/>
          </a:bodyPr>
          <a:lstStyle>
            <a:lvl1pPr>
              <a:lnSpc>
                <a:spcPts val="4200"/>
              </a:lnSpc>
              <a:defRPr sz="4000" b="1">
                <a:solidFill>
                  <a:srgbClr val="FFFFFF"/>
                </a:solidFill>
              </a:defRPr>
            </a:lvl1pPr>
          </a:lstStyle>
          <a:p>
            <a:r>
              <a:rPr lang="ga-IE" dirty="0" smtClean="0"/>
              <a:t>Click to edit Master title style</a:t>
            </a:r>
            <a:endParaRPr lang="en-US" dirty="0"/>
          </a:p>
        </p:txBody>
      </p:sp>
      <p:sp>
        <p:nvSpPr>
          <p:cNvPr id="3" name="Subtitle 2"/>
          <p:cNvSpPr>
            <a:spLocks noGrp="1"/>
          </p:cNvSpPr>
          <p:nvPr>
            <p:ph type="subTitle" idx="1"/>
          </p:nvPr>
        </p:nvSpPr>
        <p:spPr>
          <a:xfrm>
            <a:off x="383849" y="2966769"/>
            <a:ext cx="6400800" cy="1752600"/>
          </a:xfrm>
        </p:spPr>
        <p:txBody>
          <a:bodyPr>
            <a:noAutofit/>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8" name="TextBox 7"/>
          <p:cNvSpPr txBox="1"/>
          <p:nvPr userDrawn="1"/>
        </p:nvSpPr>
        <p:spPr>
          <a:xfrm>
            <a:off x="368390" y="6512628"/>
            <a:ext cx="3543908" cy="261610"/>
          </a:xfrm>
          <a:prstGeom prst="rect">
            <a:avLst/>
          </a:prstGeom>
          <a:noFill/>
        </p:spPr>
        <p:txBody>
          <a:bodyPr wrap="square" rtlCol="0">
            <a:spAutoFit/>
          </a:bodyPr>
          <a:lstStyle/>
          <a:p>
            <a:r>
              <a:rPr lang="en-US" sz="1100" dirty="0" smtClean="0">
                <a:solidFill>
                  <a:prstClr val="white"/>
                </a:solidFill>
                <a:latin typeface="Arial"/>
                <a:cs typeface="Arial"/>
              </a:rPr>
              <a:t>Working for better oral healthcare</a:t>
            </a:r>
            <a:endParaRPr lang="en-US" sz="1100" dirty="0">
              <a:solidFill>
                <a:prstClr val="white"/>
              </a:solidFill>
              <a:latin typeface="Arial"/>
              <a:cs typeface="Arial"/>
            </a:endParaRPr>
          </a:p>
        </p:txBody>
      </p:sp>
    </p:spTree>
    <p:extLst>
      <p:ext uri="{BB962C8B-B14F-4D97-AF65-F5344CB8AC3E}">
        <p14:creationId xmlns:p14="http://schemas.microsoft.com/office/powerpoint/2010/main" val="13646889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87488"/>
            <a:ext cx="8271934" cy="1143000"/>
          </a:xfrm>
        </p:spPr>
        <p:txBody>
          <a:bodyPr/>
          <a:lstStyle>
            <a:lvl1pPr>
              <a:defRPr sz="1600">
                <a:solidFill>
                  <a:srgbClr val="118CDC"/>
                </a:solidFill>
                <a:latin typeface="Arial" pitchFamily="34" charset="0"/>
                <a:cs typeface="Arial" pitchFamily="34" charset="0"/>
              </a:defRPr>
            </a:lvl1pPr>
          </a:lstStyle>
          <a:p>
            <a:r>
              <a:rPr lang="en-US" dirty="0" smtClean="0"/>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r>
              <a:rPr lang="en-US" dirty="0" smtClean="0">
                <a:solidFill>
                  <a:srgbClr val="005595"/>
                </a:solidFill>
              </a:rPr>
              <a:t>WRIGLEY — APRIL 2015</a:t>
            </a:r>
            <a:endParaRPr lang="en-US" dirty="0">
              <a:solidFill>
                <a:srgbClr val="005595"/>
              </a:solidFill>
            </a:endParaRP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solidFill>
                <a:srgbClr val="005595"/>
              </a:solidFill>
            </a:endParaRPr>
          </a:p>
        </p:txBody>
      </p:sp>
    </p:spTree>
    <p:extLst>
      <p:ext uri="{BB962C8B-B14F-4D97-AF65-F5344CB8AC3E}">
        <p14:creationId xmlns:p14="http://schemas.microsoft.com/office/powerpoint/2010/main" val="3729572516"/>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824653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lightBlueBG.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6858000"/>
          </a:xfrm>
          <a:prstGeom prst="rect">
            <a:avLst/>
          </a:prstGeom>
        </p:spPr>
      </p:pic>
      <p:sp>
        <p:nvSpPr>
          <p:cNvPr id="2" name="Title 1"/>
          <p:cNvSpPr>
            <a:spLocks noGrp="1"/>
          </p:cNvSpPr>
          <p:nvPr>
            <p:ph type="title" hasCustomPrompt="1"/>
          </p:nvPr>
        </p:nvSpPr>
        <p:spPr>
          <a:xfrm>
            <a:off x="270698" y="2495444"/>
            <a:ext cx="8558195" cy="2558055"/>
          </a:xfrm>
        </p:spPr>
        <p:txBody>
          <a:bodyPr anchor="t"/>
          <a:lstStyle>
            <a:lvl1pPr algn="ctr">
              <a:lnSpc>
                <a:spcPts val="4800"/>
              </a:lnSpc>
              <a:defRPr sz="4400" b="1" cap="none">
                <a:solidFill>
                  <a:srgbClr val="FFFFFF"/>
                </a:solidFill>
              </a:defRPr>
            </a:lvl1pPr>
          </a:lstStyle>
          <a:p>
            <a:r>
              <a:rPr lang="ga-IE" dirty="0"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r>
              <a:rPr lang="en-US" dirty="0" smtClean="0">
                <a:solidFill>
                  <a:prstClr val="white"/>
                </a:solidFill>
              </a:rPr>
              <a:t>WRIGLEY — APRIL 2015</a:t>
            </a:r>
            <a:endParaRPr lang="en-US" dirty="0">
              <a:solidFill>
                <a:prstClr val="white"/>
              </a:solidFill>
            </a:endParaRPr>
          </a:p>
        </p:txBody>
      </p:sp>
      <p:sp>
        <p:nvSpPr>
          <p:cNvPr id="6" name="Slide Number Placeholder 5"/>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992868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sz="half" idx="1"/>
          </p:nvPr>
        </p:nvSpPr>
        <p:spPr>
          <a:xfrm>
            <a:off x="277567" y="1600200"/>
            <a:ext cx="4038600" cy="4525963"/>
          </a:xfrm>
        </p:spPr>
        <p:txBody>
          <a:bodyPr/>
          <a:lstStyle>
            <a:lvl1pPr marL="171450" indent="-171450">
              <a:defRPr sz="1800"/>
            </a:lvl1pPr>
            <a:lvl2pPr marL="342900" indent="-171450">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marL="171450" indent="-171450">
              <a:defRPr sz="1800"/>
            </a:lvl1pPr>
            <a:lvl2pPr marL="342900" indent="-171450">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7" name="Slide Number Placeholder 6"/>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90420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ga-I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7" name="Date Placeholder 6"/>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9" name="Slide Number Placeholder 8"/>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73669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5" name="Slide Number Placeholder 4"/>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34941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4" name="Slide Number Placeholder 3"/>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57501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ga-I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lvl1pPr>
          </a:lstStyle>
          <a:p>
            <a:r>
              <a:rPr lang="en-US" dirty="0" smtClean="0">
                <a:solidFill>
                  <a:prstClr val="black">
                    <a:tint val="75000"/>
                  </a:prstClr>
                </a:solidFill>
              </a:rPr>
              <a:t>WRIGLEY — APRIL 2015</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7" name="Slide Number Placeholder 6"/>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781840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ga-I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WRIGLEY — APRIL 2015</a:t>
            </a:r>
            <a:endParaRPr lang="en-US" dirty="0">
              <a:solidFill>
                <a:prstClr val="black">
                  <a:tint val="75000"/>
                </a:prstClr>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latin typeface="Calibri"/>
            </a:endParaRPr>
          </a:p>
        </p:txBody>
      </p:sp>
      <p:sp>
        <p:nvSpPr>
          <p:cNvPr id="7" name="Slide Number Placeholder 6"/>
          <p:cNvSpPr>
            <a:spLocks noGrp="1"/>
          </p:cNvSpPr>
          <p:nvPr>
            <p:ph type="sldNum" sz="quarter" idx="12"/>
          </p:nvPr>
        </p:nvSpPr>
        <p:spPr/>
        <p:txBody>
          <a:body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04397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ckground1.jpg"/>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2033726" y="0"/>
            <a:ext cx="7110273" cy="6858000"/>
          </a:xfrm>
          <a:prstGeom prst="rect">
            <a:avLst/>
          </a:prstGeom>
        </p:spPr>
      </p:pic>
      <p:sp>
        <p:nvSpPr>
          <p:cNvPr id="2" name="Title Placeholder 1"/>
          <p:cNvSpPr>
            <a:spLocks noGrp="1"/>
          </p:cNvSpPr>
          <p:nvPr>
            <p:ph type="title"/>
          </p:nvPr>
        </p:nvSpPr>
        <p:spPr>
          <a:xfrm>
            <a:off x="270699" y="17102"/>
            <a:ext cx="8229600" cy="1360312"/>
          </a:xfrm>
          <a:prstGeom prst="rect">
            <a:avLst/>
          </a:prstGeom>
        </p:spPr>
        <p:txBody>
          <a:bodyPr vert="horz" lIns="91440" tIns="45720" rIns="91440" bIns="45720" rtlCol="0" anchor="ctr">
            <a:no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270699" y="1645740"/>
            <a:ext cx="8229600" cy="4480423"/>
          </a:xfrm>
          <a:prstGeom prst="rect">
            <a:avLst/>
          </a:prstGeom>
        </p:spPr>
        <p:txBody>
          <a:bodyPr vert="horz" lIns="91440" tIns="45720" rIns="91440" bIns="45720" rtlCol="0">
            <a:no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270699" y="6499846"/>
            <a:ext cx="2133600" cy="365125"/>
          </a:xfrm>
          <a:prstGeom prst="rect">
            <a:avLst/>
          </a:prstGeom>
        </p:spPr>
        <p:txBody>
          <a:bodyPr vert="horz" lIns="91440" tIns="45720" rIns="91440" bIns="45720" rtlCol="0" anchor="ctr"/>
          <a:lstStyle>
            <a:lvl1pPr algn="l">
              <a:defRPr sz="600">
                <a:solidFill>
                  <a:prstClr val="black">
                    <a:tint val="75000"/>
                  </a:prstClr>
                </a:solidFill>
                <a:latin typeface="Arial"/>
                <a:cs typeface="Arial"/>
              </a:defRPr>
            </a:lvl1pPr>
          </a:lstStyle>
          <a:p>
            <a:r>
              <a:rPr lang="en-US" dirty="0" smtClean="0"/>
              <a:t>WRIGLEY — APRIL 2015</a:t>
            </a:r>
            <a:endParaRPr lang="en-US" dirty="0"/>
          </a:p>
        </p:txBody>
      </p:sp>
      <p:sp>
        <p:nvSpPr>
          <p:cNvPr id="6" name="Slide Number Placeholder 5"/>
          <p:cNvSpPr>
            <a:spLocks noGrp="1"/>
          </p:cNvSpPr>
          <p:nvPr>
            <p:ph type="sldNum" sz="quarter" idx="4"/>
          </p:nvPr>
        </p:nvSpPr>
        <p:spPr>
          <a:xfrm>
            <a:off x="6695294" y="6482448"/>
            <a:ext cx="2133600" cy="365125"/>
          </a:xfrm>
          <a:prstGeom prst="rect">
            <a:avLst/>
          </a:prstGeom>
        </p:spPr>
        <p:txBody>
          <a:bodyPr vert="horz" lIns="91440" tIns="45720" rIns="91440" bIns="45720" rtlCol="0" anchor="ctr"/>
          <a:lstStyle>
            <a:lvl1pPr algn="r">
              <a:defRPr sz="800" b="1">
                <a:solidFill>
                  <a:schemeClr val="bg1"/>
                </a:solidFill>
                <a:latin typeface="Arial"/>
                <a:cs typeface="Arial"/>
              </a:defRPr>
            </a:lvl1pPr>
          </a:lstStyle>
          <a:p>
            <a:fld id="{167E5DE7-3F6B-D645-96A7-B486B3F2F9B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10741756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60" r:id="rId10"/>
  </p:sldLayoutIdLst>
  <p:timing>
    <p:tnLst>
      <p:par>
        <p:cTn id="1" dur="indefinite" restart="never" nodeType="tmRoot"/>
      </p:par>
    </p:tnLst>
  </p:timing>
  <p:hf hdr="0" ftr="0"/>
  <p:txStyles>
    <p:titleStyle>
      <a:lvl1pPr algn="l" defTabSz="457200" rtl="0" eaLnBrk="1" latinLnBrk="0" hangingPunct="1">
        <a:lnSpc>
          <a:spcPct val="100000"/>
        </a:lnSpc>
        <a:spcBef>
          <a:spcPct val="0"/>
        </a:spcBef>
        <a:buNone/>
        <a:defRPr sz="3000" b="1" kern="1200">
          <a:solidFill>
            <a:srgbClr val="45ABDD"/>
          </a:solidFill>
          <a:latin typeface="Arial"/>
          <a:ea typeface="+mj-ea"/>
          <a:cs typeface="Arial"/>
        </a:defRPr>
      </a:lvl1pPr>
    </p:titleStyle>
    <p:bodyStyle>
      <a:lvl1pPr marL="230188" indent="-230188" algn="l" defTabSz="457200" rtl="0" eaLnBrk="1" latinLnBrk="0" hangingPunct="1">
        <a:spcBef>
          <a:spcPts val="1800"/>
        </a:spcBef>
        <a:buClr>
          <a:srgbClr val="45ABDD"/>
        </a:buClr>
        <a:buFont typeface="Arial"/>
        <a:buChar char="•"/>
        <a:defRPr sz="1800" kern="1200">
          <a:solidFill>
            <a:schemeClr val="tx1"/>
          </a:solidFill>
          <a:latin typeface="Arial"/>
          <a:ea typeface="+mn-ea"/>
          <a:cs typeface="Arial"/>
        </a:defRPr>
      </a:lvl1pPr>
      <a:lvl2pPr marL="514350" indent="-284163" algn="l" defTabSz="457200" rtl="0" eaLnBrk="1" latinLnBrk="0" hangingPunct="1">
        <a:spcBef>
          <a:spcPts val="600"/>
        </a:spcBef>
        <a:buClr>
          <a:srgbClr val="45ABDD"/>
        </a:buClr>
        <a:buFont typeface="Arial"/>
        <a:buChar char="–"/>
        <a:defRPr sz="1800" kern="1200">
          <a:solidFill>
            <a:schemeClr val="tx1"/>
          </a:solidFill>
          <a:latin typeface="Arial"/>
          <a:ea typeface="+mn-ea"/>
          <a:cs typeface="Arial"/>
        </a:defRPr>
      </a:lvl2pPr>
      <a:lvl3pPr marL="684213" indent="-169863" algn="l" defTabSz="457200" rtl="0" eaLnBrk="1" latinLnBrk="0" hangingPunct="1">
        <a:spcBef>
          <a:spcPts val="600"/>
        </a:spcBef>
        <a:buFont typeface="Arial"/>
        <a:buChar char="•"/>
        <a:defRPr sz="1800" kern="1200">
          <a:solidFill>
            <a:schemeClr val="tx1"/>
          </a:solidFill>
          <a:latin typeface="Arial"/>
          <a:ea typeface="+mn-ea"/>
          <a:cs typeface="Arial"/>
        </a:defRPr>
      </a:lvl3pPr>
      <a:lvl4pPr marL="968375" indent="-284163" algn="l" defTabSz="457200" rtl="0" eaLnBrk="1" latinLnBrk="0" hangingPunct="1">
        <a:spcBef>
          <a:spcPts val="600"/>
        </a:spcBef>
        <a:buFont typeface="Arial"/>
        <a:buChar char="–"/>
        <a:defRPr sz="1800" kern="1200">
          <a:solidFill>
            <a:schemeClr val="tx1"/>
          </a:solidFill>
          <a:latin typeface="Arial"/>
          <a:ea typeface="+mn-ea"/>
          <a:cs typeface="Arial"/>
        </a:defRPr>
      </a:lvl4pPr>
      <a:lvl5pPr marL="1198563" indent="-230188" algn="l" defTabSz="457200" rtl="0" eaLnBrk="1" latinLnBrk="0" hangingPunct="1">
        <a:spcBef>
          <a:spcPts val="6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arget="../media/image51.jpeg" Type="http://schemas.openxmlformats.org/officeDocument/2006/relationships/image"/><Relationship Id="rId2" Target="../notesSlides/notesSlide30.xml" Type="http://schemas.openxmlformats.org/officeDocument/2006/relationships/notesSlide"/><Relationship Id="rId1" Target="../slideLayouts/slideLayout2.xml" Type="http://schemas.openxmlformats.org/officeDocument/2006/relationships/slideLayout"/><Relationship Id="rId4" Target="../media/image52.jpeg" Type="http://schemas.openxmlformats.org/officeDocument/2006/relationships/image"/></Relationships>
</file>

<file path=ppt/slides/_rels/slide31.xml.rels><?xml version="1.0" encoding="UTF-8" standalone="yes" ?><Relationships xmlns="http://schemas.openxmlformats.org/package/2006/relationships"><Relationship Id="rId3" Target="../media/image53.jpeg" Type="http://schemas.openxmlformats.org/officeDocument/2006/relationships/image"/><Relationship Id="rId2" Target="../notesSlides/notesSlide31.xml" Type="http://schemas.openxmlformats.org/officeDocument/2006/relationships/notesSlide"/><Relationship Id="rId1" Target="../slideLayouts/slideLayout2.xml" Type="http://schemas.openxmlformats.org/officeDocument/2006/relationships/slideLayout"/><Relationship Id="rId4" Target="../media/image54.jpeg" Type="http://schemas.openxmlformats.org/officeDocument/2006/relationships/image"/></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jpg"/><Relationship Id="rId7"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8" Type="http://schemas.openxmlformats.org/officeDocument/2006/relationships/image" Target="../media/image78.gif"/><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7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arget="../media/image12.jpeg" Type="http://schemas.openxmlformats.org/officeDocument/2006/relationships/image"/><Relationship Id="rId2" Target="../notesSlides/notesSlide6.xml" Type="http://schemas.openxmlformats.org/officeDocument/2006/relationships/notesSlide"/><Relationship Id="rId1" Target="../slideLayouts/slideLayout2.xml" Type="http://schemas.openxmlformats.org/officeDocument/2006/relationships/slideLayout"/><Relationship Id="rId6" Target="../media/image15.png" Type="http://schemas.openxmlformats.org/officeDocument/2006/relationships/image"/><Relationship Id="rId5" Target="../media/image14.png" Type="http://schemas.openxmlformats.org/officeDocument/2006/relationships/image"/><Relationship Id="rId4" Target="../media/image13.png" Type="http://schemas.openxmlformats.org/officeDocument/2006/relationships/image"/></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role of </a:t>
            </a:r>
            <a:br>
              <a:rPr lang="en-US" dirty="0" smtClean="0"/>
            </a:br>
            <a:r>
              <a:rPr lang="en-US" dirty="0" smtClean="0"/>
              <a:t>sugar-free gum </a:t>
            </a:r>
            <a:br>
              <a:rPr lang="en-US" dirty="0" smtClean="0"/>
            </a:br>
            <a:r>
              <a:rPr lang="en-US" dirty="0" smtClean="0"/>
              <a:t>in oral health </a:t>
            </a:r>
            <a:endParaRPr lang="en-US" dirty="0"/>
          </a:p>
        </p:txBody>
      </p:sp>
      <p:sp>
        <p:nvSpPr>
          <p:cNvPr id="3" name="Subtitle 2"/>
          <p:cNvSpPr>
            <a:spLocks noGrp="1"/>
          </p:cNvSpPr>
          <p:nvPr>
            <p:ph type="subTitle" idx="1"/>
          </p:nvPr>
        </p:nvSpPr>
        <p:spPr/>
        <p:txBody>
          <a:bodyPr/>
          <a:lstStyle/>
          <a:p>
            <a:r>
              <a:rPr lang="en-US" dirty="0" smtClean="0">
                <a:solidFill>
                  <a:schemeClr val="bg1"/>
                </a:solidFill>
              </a:rPr>
              <a:t>A clinical overview</a:t>
            </a:r>
          </a:p>
          <a:p>
            <a:pPr>
              <a:tabLst>
                <a:tab pos="1368425" algn="l"/>
              </a:tabLst>
            </a:pPr>
            <a:r>
              <a:rPr lang="en-US" sz="1600" dirty="0" smtClean="0"/>
              <a:t>Presented by:	[insert name]</a:t>
            </a:r>
          </a:p>
          <a:p>
            <a:pPr>
              <a:spcBef>
                <a:spcPts val="0"/>
              </a:spcBef>
              <a:tabLst>
                <a:tab pos="1368425" algn="l"/>
              </a:tabLst>
            </a:pPr>
            <a:r>
              <a:rPr lang="en-US" sz="1600" dirty="0" smtClean="0"/>
              <a:t>	[insert date]</a:t>
            </a:r>
          </a:p>
          <a:p>
            <a:endParaRPr lang="en-US" dirty="0"/>
          </a:p>
        </p:txBody>
      </p:sp>
      <p:pic>
        <p:nvPicPr>
          <p:cNvPr id="13" name="Picture 12" descr="Scientis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7182" y="4356100"/>
            <a:ext cx="2184400" cy="2501900"/>
          </a:xfrm>
          <a:prstGeom prst="rect">
            <a:avLst/>
          </a:prstGeom>
        </p:spPr>
      </p:pic>
      <p:pic>
        <p:nvPicPr>
          <p:cNvPr id="14" name="Picture 13" descr="Dentist-in-circle.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7182" y="176029"/>
            <a:ext cx="2057400" cy="2057400"/>
          </a:xfrm>
          <a:prstGeom prst="rect">
            <a:avLst/>
          </a:prstGeom>
        </p:spPr>
      </p:pic>
      <p:pic>
        <p:nvPicPr>
          <p:cNvPr id="4" name="Picture 3" descr="Pic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5874" y="2451100"/>
            <a:ext cx="2054421" cy="2063565"/>
          </a:xfrm>
          <a:prstGeom prst="rect">
            <a:avLst/>
          </a:prstGeom>
        </p:spPr>
      </p:pic>
    </p:spTree>
    <p:extLst>
      <p:ext uri="{BB962C8B-B14F-4D97-AF65-F5344CB8AC3E}">
        <p14:creationId xmlns:p14="http://schemas.microsoft.com/office/powerpoint/2010/main" val="3508151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99" y="17102"/>
            <a:ext cx="7519630" cy="1360312"/>
          </a:xfrm>
        </p:spPr>
        <p:txBody>
          <a:bodyPr>
            <a:noAutofit/>
          </a:bodyPr>
          <a:lstStyle/>
          <a:p>
            <a:r>
              <a:rPr lang="en-GB" dirty="0" smtClean="0"/>
              <a:t>Increased frequency of snacking leads to an increased risk of caries</a:t>
            </a:r>
            <a:endParaRPr lang="en-US" dirty="0"/>
          </a:p>
        </p:txBody>
      </p:sp>
      <p:sp>
        <p:nvSpPr>
          <p:cNvPr id="8" name="TextBox 7"/>
          <p:cNvSpPr txBox="1"/>
          <p:nvPr/>
        </p:nvSpPr>
        <p:spPr>
          <a:xfrm>
            <a:off x="1652055" y="6491566"/>
            <a:ext cx="4417353" cy="184666"/>
          </a:xfrm>
          <a:prstGeom prst="rect">
            <a:avLst/>
          </a:prstGeom>
          <a:noFill/>
        </p:spPr>
        <p:txBody>
          <a:bodyPr wrap="square" rtlCol="0">
            <a:spAutoFit/>
          </a:bodyPr>
          <a:lstStyle/>
          <a:p>
            <a:pPr lvl="0"/>
            <a:r>
              <a:rPr lang="en-GB" sz="600" dirty="0" smtClean="0">
                <a:solidFill>
                  <a:srgbClr val="898989"/>
                </a:solidFill>
                <a:latin typeface="Arial"/>
                <a:cs typeface="Arial"/>
              </a:rPr>
              <a:t>Graph adapted from: Marsh PD, Martin M. Oral Microbiology. 5</a:t>
            </a:r>
            <a:r>
              <a:rPr lang="en-GB" sz="600" baseline="30000" dirty="0" smtClean="0">
                <a:solidFill>
                  <a:srgbClr val="898989"/>
                </a:solidFill>
                <a:latin typeface="Arial"/>
                <a:cs typeface="Arial"/>
              </a:rPr>
              <a:t>th</a:t>
            </a:r>
            <a:r>
              <a:rPr lang="en-GB" sz="600" dirty="0" smtClean="0">
                <a:solidFill>
                  <a:srgbClr val="898989"/>
                </a:solidFill>
                <a:latin typeface="Arial"/>
                <a:cs typeface="Arial"/>
              </a:rPr>
              <a:t> ed. Edinburgh: Churchill Livingstone, 2009:12.</a:t>
            </a:r>
            <a:endParaRPr lang="en-GB" sz="600" dirty="0">
              <a:solidFill>
                <a:srgbClr val="898989"/>
              </a:solidFill>
              <a:latin typeface="Arial"/>
              <a:cs typeface="Arial"/>
            </a:endParaRPr>
          </a:p>
        </p:txBody>
      </p:sp>
      <p:grpSp>
        <p:nvGrpSpPr>
          <p:cNvPr id="7" name="Group 6"/>
          <p:cNvGrpSpPr/>
          <p:nvPr/>
        </p:nvGrpSpPr>
        <p:grpSpPr>
          <a:xfrm>
            <a:off x="413985" y="1635721"/>
            <a:ext cx="6821357" cy="1991730"/>
            <a:chOff x="413985" y="1635721"/>
            <a:chExt cx="6821357" cy="1991730"/>
          </a:xfrm>
        </p:grpSpPr>
        <p:sp>
          <p:nvSpPr>
            <p:cNvPr id="3" name="Round Diagonal Corner Rectangle 2"/>
            <p:cNvSpPr/>
            <p:nvPr/>
          </p:nvSpPr>
          <p:spPr>
            <a:xfrm>
              <a:off x="413985" y="1635721"/>
              <a:ext cx="6821357" cy="1991730"/>
            </a:xfrm>
            <a:prstGeom prst="round2DiagRect">
              <a:avLst>
                <a:gd name="adj1" fmla="val 7213"/>
                <a:gd name="adj2" fmla="val 0"/>
              </a:avLst>
            </a:prstGeom>
            <a:solidFill>
              <a:srgbClr val="F2F2F2"/>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Figure 3 RevisionA.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349" y="1819886"/>
              <a:ext cx="6353495" cy="1624749"/>
            </a:xfrm>
            <a:prstGeom prst="rect">
              <a:avLst/>
            </a:prstGeom>
          </p:spPr>
        </p:pic>
      </p:grpSp>
      <p:grpSp>
        <p:nvGrpSpPr>
          <p:cNvPr id="11" name="Group 10"/>
          <p:cNvGrpSpPr/>
          <p:nvPr/>
        </p:nvGrpSpPr>
        <p:grpSpPr>
          <a:xfrm>
            <a:off x="413985" y="3837583"/>
            <a:ext cx="6821357" cy="2387780"/>
            <a:chOff x="413985" y="3779851"/>
            <a:chExt cx="6821357" cy="2387780"/>
          </a:xfrm>
        </p:grpSpPr>
        <p:sp>
          <p:nvSpPr>
            <p:cNvPr id="10" name="Round Diagonal Corner Rectangle 9"/>
            <p:cNvSpPr/>
            <p:nvPr/>
          </p:nvSpPr>
          <p:spPr>
            <a:xfrm>
              <a:off x="413985" y="3779851"/>
              <a:ext cx="6821357" cy="2387780"/>
            </a:xfrm>
            <a:prstGeom prst="round2DiagRect">
              <a:avLst>
                <a:gd name="adj1" fmla="val 7213"/>
                <a:gd name="adj2" fmla="val 0"/>
              </a:avLst>
            </a:prstGeom>
            <a:solidFill>
              <a:srgbClr val="F2F2F2"/>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Figure 3 RevisionB.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0348" y="4000146"/>
              <a:ext cx="6372850" cy="2032778"/>
            </a:xfrm>
            <a:prstGeom prst="rect">
              <a:avLst/>
            </a:prstGeom>
          </p:spPr>
        </p:pic>
      </p:grpSp>
    </p:spTree>
    <p:extLst>
      <p:ext uri="{BB962C8B-B14F-4D97-AF65-F5344CB8AC3E}">
        <p14:creationId xmlns:p14="http://schemas.microsoft.com/office/powerpoint/2010/main" val="297684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wide range of food and drinks </a:t>
            </a:r>
            <a:br>
              <a:rPr lang="en-GB" dirty="0" smtClean="0"/>
            </a:br>
            <a:r>
              <a:rPr lang="en-GB" dirty="0" smtClean="0"/>
              <a:t>are acidogenic</a:t>
            </a:r>
            <a:endParaRPr lang="en-US"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11</a:t>
            </a:fld>
            <a:endParaRPr lang="en-US" dirty="0"/>
          </a:p>
        </p:txBody>
      </p:sp>
      <p:sp>
        <p:nvSpPr>
          <p:cNvPr id="5" name="TextBox 4"/>
          <p:cNvSpPr txBox="1"/>
          <p:nvPr/>
        </p:nvSpPr>
        <p:spPr>
          <a:xfrm>
            <a:off x="1652055" y="6499055"/>
            <a:ext cx="6032659" cy="369332"/>
          </a:xfrm>
          <a:prstGeom prst="rect">
            <a:avLst/>
          </a:prstGeom>
          <a:noFill/>
        </p:spPr>
        <p:txBody>
          <a:bodyPr wrap="square" rtlCol="0">
            <a:spAutoFit/>
          </a:bodyPr>
          <a:lstStyle/>
          <a:p>
            <a:pPr marL="112713" lvl="0" indent="-112713">
              <a:buFont typeface="+mj-lt"/>
              <a:buAutoNum type="arabicPeriod"/>
            </a:pPr>
            <a:r>
              <a:rPr lang="en-US" sz="600" dirty="0">
                <a:solidFill>
                  <a:srgbClr val="898989"/>
                </a:solidFill>
                <a:latin typeface="Arial"/>
                <a:cs typeface="Arial"/>
              </a:rPr>
              <a:t>Edgar WM, Bibby BG, Mundorff S, Rowley J. Acid production in plaques after eating snacks: modifying factors in foods. </a:t>
            </a:r>
            <a:r>
              <a:rPr lang="en-US" sz="600" i="1" dirty="0">
                <a:solidFill>
                  <a:srgbClr val="898989"/>
                </a:solidFill>
                <a:latin typeface="Arial"/>
                <a:cs typeface="Arial"/>
              </a:rPr>
              <a:t>J Am Dent Assoc</a:t>
            </a:r>
            <a:r>
              <a:rPr lang="en-US" sz="600" dirty="0">
                <a:solidFill>
                  <a:srgbClr val="898989"/>
                </a:solidFill>
                <a:latin typeface="Arial"/>
                <a:cs typeface="Arial"/>
              </a:rPr>
              <a:t>. 1975;90:418-25</a:t>
            </a:r>
            <a:r>
              <a:rPr lang="en-US" sz="600" dirty="0" smtClean="0">
                <a:solidFill>
                  <a:srgbClr val="898989"/>
                </a:solidFill>
                <a:latin typeface="Arial"/>
                <a:cs typeface="Arial"/>
              </a:rPr>
              <a:t>.</a:t>
            </a:r>
          </a:p>
          <a:p>
            <a:pPr marL="112713" indent="-112713">
              <a:buFont typeface="+mj-lt"/>
              <a:buAutoNum type="arabicPeriod"/>
            </a:pPr>
            <a:r>
              <a:rPr lang="en-US" sz="600" dirty="0" smtClean="0">
                <a:solidFill>
                  <a:srgbClr val="898989"/>
                </a:solidFill>
                <a:latin typeface="Arial"/>
                <a:cs typeface="Arial"/>
              </a:rPr>
              <a:t>Rugg</a:t>
            </a:r>
            <a:r>
              <a:rPr lang="en-US" sz="600" dirty="0">
                <a:solidFill>
                  <a:srgbClr val="898989"/>
                </a:solidFill>
                <a:latin typeface="Arial"/>
                <a:cs typeface="Arial"/>
              </a:rPr>
              <a:t>-Gunn AJ, Edgar WM, Jenkins GN. The effect of eating some British snacks upon the pH of human dental plaque. </a:t>
            </a:r>
            <a:r>
              <a:rPr lang="en-US" sz="600" i="1" dirty="0">
                <a:solidFill>
                  <a:srgbClr val="898989"/>
                </a:solidFill>
                <a:latin typeface="Arial"/>
                <a:cs typeface="Arial"/>
              </a:rPr>
              <a:t>Br Dent J.</a:t>
            </a:r>
            <a:r>
              <a:rPr lang="en-US" sz="600" dirty="0">
                <a:solidFill>
                  <a:srgbClr val="898989"/>
                </a:solidFill>
                <a:latin typeface="Arial"/>
                <a:cs typeface="Arial"/>
              </a:rPr>
              <a:t> 1978;145:95-100.</a:t>
            </a:r>
            <a:endParaRPr lang="en-GB" sz="600" dirty="0">
              <a:solidFill>
                <a:srgbClr val="898989"/>
              </a:solidFill>
              <a:latin typeface="Arial"/>
              <a:cs typeface="Arial"/>
            </a:endParaRPr>
          </a:p>
          <a:p>
            <a:pPr marL="112713" lvl="0" indent="-112713"/>
            <a:endParaRPr lang="en-GB" sz="600" dirty="0">
              <a:solidFill>
                <a:srgbClr val="898989"/>
              </a:solidFill>
              <a:latin typeface="Arial"/>
              <a:cs typeface="Arial"/>
            </a:endParaRP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5999" y="1325265"/>
            <a:ext cx="6185304" cy="5138583"/>
          </a:xfrm>
          <a:prstGeom prst="rect">
            <a:avLst/>
          </a:prstGeom>
        </p:spPr>
      </p:pic>
      <p:pic>
        <p:nvPicPr>
          <p:cNvPr id="7" name="Picture 6" descr="Bread.jpg"/>
          <p:cNvPicPr>
            <a:picLocks/>
          </p:cNvPicPr>
          <p:nvPr/>
        </p:nvPicPr>
        <p:blipFill>
          <a:blip r:embed="rId4" cstate="screen">
            <a:extLst>
              <a:ext uri="{28A0092B-C50C-407E-A947-70E740481C1C}">
                <a14:useLocalDpi xmlns:a14="http://schemas.microsoft.com/office/drawing/2010/main"/>
              </a:ext>
            </a:extLst>
          </a:blip>
          <a:stretch>
            <a:fillRect/>
          </a:stretch>
        </p:blipFill>
        <p:spPr>
          <a:xfrm>
            <a:off x="4319662" y="2781788"/>
            <a:ext cx="848563" cy="1088136"/>
          </a:xfrm>
          <a:prstGeom prst="rect">
            <a:avLst/>
          </a:prstGeom>
        </p:spPr>
      </p:pic>
      <p:pic>
        <p:nvPicPr>
          <p:cNvPr id="8" name="Picture 7" descr="Chocolate.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5773" y="3881857"/>
            <a:ext cx="848563" cy="854415"/>
          </a:xfrm>
          <a:prstGeom prst="rect">
            <a:avLst/>
          </a:prstGeom>
        </p:spPr>
      </p:pic>
      <p:pic>
        <p:nvPicPr>
          <p:cNvPr id="9" name="Picture 8" descr="Dates.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19662" y="1917599"/>
            <a:ext cx="848563" cy="851489"/>
          </a:xfrm>
          <a:prstGeom prst="rect">
            <a:avLst/>
          </a:prstGeom>
        </p:spPr>
      </p:pic>
    </p:spTree>
    <p:extLst>
      <p:ext uri="{BB962C8B-B14F-4D97-AF65-F5344CB8AC3E}">
        <p14:creationId xmlns:p14="http://schemas.microsoft.com/office/powerpoint/2010/main" val="283540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Even small amounts of fermentable carbohydrate cause a drop in plaque pH </a:t>
            </a:r>
            <a:endParaRPr lang="en-US" dirty="0"/>
          </a:p>
        </p:txBody>
      </p:sp>
      <p:sp>
        <p:nvSpPr>
          <p:cNvPr id="8" name="Content Placeholder 7"/>
          <p:cNvSpPr>
            <a:spLocks noGrp="1"/>
          </p:cNvSpPr>
          <p:nvPr>
            <p:ph idx="1"/>
          </p:nvPr>
        </p:nvSpPr>
        <p:spPr>
          <a:xfrm>
            <a:off x="270699" y="1645740"/>
            <a:ext cx="8229599" cy="4480423"/>
          </a:xfrm>
        </p:spPr>
        <p:txBody>
          <a:bodyPr/>
          <a:lstStyle/>
          <a:p>
            <a:pPr marL="0" indent="0">
              <a:buNone/>
            </a:pPr>
            <a:r>
              <a:rPr lang="en-US" sz="2000" b="1" dirty="0" smtClean="0">
                <a:solidFill>
                  <a:srgbClr val="2E247B"/>
                </a:solidFill>
              </a:rPr>
              <a:t>Results from a three-series study by Maiwald:</a:t>
            </a:r>
            <a:r>
              <a:rPr lang="en-US" sz="2000" b="1" baseline="30000" dirty="0" smtClean="0">
                <a:solidFill>
                  <a:srgbClr val="2E247B"/>
                </a:solidFill>
              </a:rPr>
              <a:t>1</a:t>
            </a:r>
          </a:p>
          <a:p>
            <a:r>
              <a:rPr lang="en-US" dirty="0" smtClean="0"/>
              <a:t>After administration of a solution containing only 10% sucrose, plaque pH decreased drastically — reaching a pH of less than 4.5 after about 20 minutes. </a:t>
            </a:r>
          </a:p>
        </p:txBody>
      </p:sp>
      <p:sp>
        <p:nvSpPr>
          <p:cNvPr id="5" name="Slide Number Placeholder 4"/>
          <p:cNvSpPr>
            <a:spLocks noGrp="1"/>
          </p:cNvSpPr>
          <p:nvPr>
            <p:ph type="sldNum" sz="quarter" idx="12"/>
          </p:nvPr>
        </p:nvSpPr>
        <p:spPr/>
        <p:txBody>
          <a:bodyPr/>
          <a:lstStyle/>
          <a:p>
            <a:fld id="{167E5DE7-3F6B-D645-96A7-B486B3F2F9B4}" type="slidenum">
              <a:rPr lang="en-US" smtClean="0"/>
              <a:pPr/>
              <a:t>12</a:t>
            </a:fld>
            <a:endParaRPr lang="en-US" dirty="0"/>
          </a:p>
        </p:txBody>
      </p:sp>
      <p:sp>
        <p:nvSpPr>
          <p:cNvPr id="6" name="TextBox 5"/>
          <p:cNvSpPr txBox="1"/>
          <p:nvPr/>
        </p:nvSpPr>
        <p:spPr>
          <a:xfrm>
            <a:off x="1479176" y="6581611"/>
            <a:ext cx="5692589" cy="215444"/>
          </a:xfrm>
          <a:prstGeom prst="rect">
            <a:avLst/>
          </a:prstGeom>
          <a:noFill/>
        </p:spPr>
        <p:txBody>
          <a:bodyPr wrap="square" rtlCol="0">
            <a:spAutoFit/>
          </a:bodyPr>
          <a:lstStyle/>
          <a:p>
            <a:r>
              <a:rPr lang="en-GB" sz="800" dirty="0"/>
              <a:t>Maiwald HD. Controlling plaque pH by sugar containing and </a:t>
            </a:r>
            <a:r>
              <a:rPr lang="en-GB" sz="800" dirty="0" smtClean="0"/>
              <a:t>sugarfree </a:t>
            </a:r>
            <a:r>
              <a:rPr lang="de-DE" sz="800" dirty="0" smtClean="0"/>
              <a:t>chewing </a:t>
            </a:r>
            <a:r>
              <a:rPr lang="de-DE" sz="800" dirty="0"/>
              <a:t>gum. </a:t>
            </a:r>
            <a:r>
              <a:rPr lang="de-DE" sz="800" i="1" dirty="0" smtClean="0"/>
              <a:t>Zahn Mund Kieferheilkd</a:t>
            </a:r>
            <a:r>
              <a:rPr lang="de-DE" sz="800" dirty="0" smtClean="0"/>
              <a:t>. </a:t>
            </a:r>
            <a:r>
              <a:rPr lang="de-DE" sz="800" dirty="0"/>
              <a:t>1982;70:598–604</a:t>
            </a:r>
            <a:r>
              <a:rPr lang="de-DE" sz="800" i="1" dirty="0"/>
              <a:t>.</a:t>
            </a:r>
            <a:endParaRPr lang="en-GB" sz="600" dirty="0">
              <a:solidFill>
                <a:srgbClr val="898989"/>
              </a:solidFill>
              <a:latin typeface="Arial"/>
              <a:cs typeface="Arial"/>
            </a:endParaRP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9630" y="3285008"/>
            <a:ext cx="3264369" cy="3328647"/>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3035" y="3124305"/>
            <a:ext cx="4429399" cy="3312943"/>
          </a:xfrm>
          <a:prstGeom prst="rect">
            <a:avLst/>
          </a:prstGeom>
        </p:spPr>
      </p:pic>
    </p:spTree>
    <p:extLst>
      <p:ext uri="{BB962C8B-B14F-4D97-AF65-F5344CB8AC3E}">
        <p14:creationId xmlns:p14="http://schemas.microsoft.com/office/powerpoint/2010/main" val="254636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marL="0" indent="0"/>
            <a:r>
              <a:rPr lang="en-GB" dirty="0"/>
              <a:t>Saliva and its role </a:t>
            </a:r>
            <a:r>
              <a:rPr lang="en-GB" dirty="0" smtClean="0"/>
              <a:t/>
            </a:r>
            <a:br>
              <a:rPr lang="en-GB" dirty="0" smtClean="0"/>
            </a:br>
            <a:r>
              <a:rPr lang="en-GB" dirty="0" smtClean="0"/>
              <a:t>in </a:t>
            </a:r>
            <a:r>
              <a:rPr lang="en-GB" dirty="0"/>
              <a:t>maintaining </a:t>
            </a:r>
            <a:r>
              <a:rPr lang="en-GB" dirty="0" smtClean="0"/>
              <a:t/>
            </a:r>
            <a:br>
              <a:rPr lang="en-GB" dirty="0" smtClean="0"/>
            </a:br>
            <a:r>
              <a:rPr lang="en-GB" dirty="0" smtClean="0"/>
              <a:t>oral health</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t>13</a:t>
            </a:fld>
            <a:endParaRPr lang="en-US" dirty="0"/>
          </a:p>
        </p:txBody>
      </p:sp>
    </p:spTree>
    <p:extLst>
      <p:ext uri="{BB962C8B-B14F-4D97-AF65-F5344CB8AC3E}">
        <p14:creationId xmlns:p14="http://schemas.microsoft.com/office/powerpoint/2010/main" val="30527234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ing.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9179" y="1055282"/>
            <a:ext cx="5295163" cy="5295163"/>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0376" y="2657271"/>
            <a:ext cx="3033738" cy="2295088"/>
          </a:xfrm>
          <a:prstGeom prst="rect">
            <a:avLst/>
          </a:prstGeom>
        </p:spPr>
      </p:pic>
      <p:sp>
        <p:nvSpPr>
          <p:cNvPr id="13" name="Title 12"/>
          <p:cNvSpPr>
            <a:spLocks noGrp="1"/>
          </p:cNvSpPr>
          <p:nvPr>
            <p:ph type="title"/>
          </p:nvPr>
        </p:nvSpPr>
        <p:spPr/>
        <p:txBody>
          <a:bodyPr/>
          <a:lstStyle/>
          <a:p>
            <a:r>
              <a:rPr lang="en-US" dirty="0" smtClean="0"/>
              <a:t>The important role of saliva in oral health</a:t>
            </a:r>
            <a:endParaRPr lang="en-US" dirty="0"/>
          </a:p>
        </p:txBody>
      </p:sp>
      <p:sp>
        <p:nvSpPr>
          <p:cNvPr id="15" name="TextBox 14"/>
          <p:cNvSpPr txBox="1"/>
          <p:nvPr/>
        </p:nvSpPr>
        <p:spPr>
          <a:xfrm>
            <a:off x="1652055" y="6581114"/>
            <a:ext cx="4650377" cy="184666"/>
          </a:xfrm>
          <a:prstGeom prst="rect">
            <a:avLst/>
          </a:prstGeom>
          <a:noFill/>
        </p:spPr>
        <p:txBody>
          <a:bodyPr wrap="square" rtlCol="0">
            <a:spAutoFit/>
          </a:bodyPr>
          <a:lstStyle/>
          <a:p>
            <a:pPr defTabSz="914400" fontAlgn="base">
              <a:spcBef>
                <a:spcPct val="0"/>
              </a:spcBef>
              <a:spcAft>
                <a:spcPct val="0"/>
              </a:spcAft>
            </a:pPr>
            <a:r>
              <a:rPr lang="en-US" sz="600" kern="0" dirty="0" smtClean="0">
                <a:solidFill>
                  <a:srgbClr val="898989"/>
                </a:solidFill>
                <a:latin typeface="Arial" charset="0"/>
                <a:ea typeface="ＭＳ Ｐゴシック" charset="-128"/>
                <a:cs typeface="Arial" charset="0"/>
              </a:rPr>
              <a:t>Edgar M, Dawes C, </a:t>
            </a:r>
            <a:r>
              <a:rPr lang="en-US" sz="600" kern="0" dirty="0" err="1" smtClean="0">
                <a:solidFill>
                  <a:srgbClr val="898989"/>
                </a:solidFill>
                <a:latin typeface="Arial" charset="0"/>
                <a:ea typeface="ＭＳ Ｐゴシック" charset="-128"/>
                <a:cs typeface="Arial" charset="0"/>
              </a:rPr>
              <a:t>O’Mullane</a:t>
            </a:r>
            <a:r>
              <a:rPr lang="en-US" sz="600" kern="0" dirty="0" smtClean="0">
                <a:solidFill>
                  <a:srgbClr val="898989"/>
                </a:solidFill>
                <a:latin typeface="Arial" charset="0"/>
                <a:ea typeface="ＭＳ Ｐゴシック" charset="-128"/>
                <a:cs typeface="Arial" charset="0"/>
              </a:rPr>
              <a:t> D, eds</a:t>
            </a:r>
            <a:r>
              <a:rPr lang="en-US" sz="600" i="1" kern="0" dirty="0" smtClean="0">
                <a:solidFill>
                  <a:srgbClr val="898989"/>
                </a:solidFill>
                <a:latin typeface="Arial" charset="0"/>
                <a:ea typeface="ＭＳ Ｐゴシック" charset="-128"/>
                <a:cs typeface="Arial" charset="0"/>
              </a:rPr>
              <a:t>. Saliva </a:t>
            </a:r>
            <a:r>
              <a:rPr lang="en-US" sz="600" i="1" kern="0" dirty="0">
                <a:solidFill>
                  <a:srgbClr val="898989"/>
                </a:solidFill>
                <a:latin typeface="Arial" charset="0"/>
                <a:ea typeface="ＭＳ Ｐゴシック" charset="-128"/>
                <a:cs typeface="Arial" charset="0"/>
              </a:rPr>
              <a:t>and Oral Health</a:t>
            </a:r>
            <a:r>
              <a:rPr lang="en-US" sz="600" kern="0" dirty="0">
                <a:solidFill>
                  <a:srgbClr val="898989"/>
                </a:solidFill>
                <a:latin typeface="Arial" charset="0"/>
                <a:ea typeface="ＭＳ Ｐゴシック" charset="-128"/>
                <a:cs typeface="Arial" charset="0"/>
              </a:rPr>
              <a:t>, </a:t>
            </a:r>
            <a:r>
              <a:rPr lang="en-US" sz="600" i="1" kern="0" dirty="0" smtClean="0">
                <a:solidFill>
                  <a:srgbClr val="898989"/>
                </a:solidFill>
                <a:latin typeface="Arial" charset="0"/>
                <a:ea typeface="ＭＳ Ｐゴシック" charset="-128"/>
                <a:cs typeface="Arial" charset="0"/>
              </a:rPr>
              <a:t>4</a:t>
            </a:r>
            <a:r>
              <a:rPr lang="en-US" sz="600" i="1" kern="0" baseline="30000" dirty="0" smtClean="0">
                <a:solidFill>
                  <a:srgbClr val="898989"/>
                </a:solidFill>
                <a:latin typeface="Arial" charset="0"/>
                <a:ea typeface="ＭＳ Ｐゴシック" charset="-128"/>
                <a:cs typeface="Arial" charset="0"/>
              </a:rPr>
              <a:t>th</a:t>
            </a:r>
            <a:r>
              <a:rPr lang="en-US" sz="600" i="1" kern="0" dirty="0" smtClean="0">
                <a:solidFill>
                  <a:srgbClr val="898989"/>
                </a:solidFill>
                <a:latin typeface="Arial" charset="0"/>
                <a:ea typeface="ＭＳ Ｐゴシック" charset="-128"/>
                <a:cs typeface="Arial" charset="0"/>
              </a:rPr>
              <a:t> edition</a:t>
            </a:r>
            <a:r>
              <a:rPr lang="en-US" sz="600" kern="0" dirty="0" smtClean="0">
                <a:solidFill>
                  <a:srgbClr val="898989"/>
                </a:solidFill>
                <a:latin typeface="Arial" charset="0"/>
                <a:ea typeface="ＭＳ Ｐゴシック" charset="-128"/>
                <a:cs typeface="Arial" charset="0"/>
              </a:rPr>
              <a:t>. Stephen </a:t>
            </a:r>
            <a:r>
              <a:rPr lang="en-US" sz="600" kern="0" dirty="0" err="1" smtClean="0">
                <a:solidFill>
                  <a:srgbClr val="898989"/>
                </a:solidFill>
                <a:latin typeface="Arial" charset="0"/>
                <a:ea typeface="ＭＳ Ｐゴシック" charset="-128"/>
                <a:cs typeface="Arial" charset="0"/>
              </a:rPr>
              <a:t>Hancocks</a:t>
            </a:r>
            <a:r>
              <a:rPr lang="en-US" sz="600" kern="0" dirty="0" smtClean="0">
                <a:solidFill>
                  <a:srgbClr val="898989"/>
                </a:solidFill>
                <a:latin typeface="Arial" charset="0"/>
                <a:ea typeface="ＭＳ Ｐゴシック" charset="-128"/>
                <a:cs typeface="Arial" charset="0"/>
              </a:rPr>
              <a:t> Ltd, 2012</a:t>
            </a:r>
            <a:endParaRPr lang="en-US" sz="600" kern="0" dirty="0">
              <a:solidFill>
                <a:srgbClr val="898989"/>
              </a:solidFill>
              <a:latin typeface="Arial" charset="0"/>
              <a:ea typeface="ＭＳ Ｐゴシック" charset="-128"/>
              <a:cs typeface="Arial" charset="0"/>
            </a:endParaRPr>
          </a:p>
        </p:txBody>
      </p:sp>
      <p:sp>
        <p:nvSpPr>
          <p:cNvPr id="5" name="Slide Number Placeholder 4"/>
          <p:cNvSpPr>
            <a:spLocks noGrp="1"/>
          </p:cNvSpPr>
          <p:nvPr>
            <p:ph type="sldNum" sz="quarter" idx="12"/>
          </p:nvPr>
        </p:nvSpPr>
        <p:spPr/>
        <p:txBody>
          <a:bodyPr/>
          <a:lstStyle/>
          <a:p>
            <a:fld id="{167E5DE7-3F6B-D645-96A7-B486B3F2F9B4}" type="slidenum">
              <a:rPr lang="en-US" smtClean="0">
                <a:solidFill>
                  <a:prstClr val="white"/>
                </a:solidFill>
              </a:rPr>
              <a:pPr/>
              <a:t>14</a:t>
            </a:fld>
            <a:endParaRPr lang="en-US" dirty="0">
              <a:solidFill>
                <a:prstClr val="white"/>
              </a:solidFill>
            </a:endParaRPr>
          </a:p>
        </p:txBody>
      </p:sp>
      <p:sp>
        <p:nvSpPr>
          <p:cNvPr id="12" name="TextBox 11"/>
          <p:cNvSpPr txBox="1"/>
          <p:nvPr/>
        </p:nvSpPr>
        <p:spPr>
          <a:xfrm>
            <a:off x="270699" y="1503205"/>
            <a:ext cx="1845984" cy="1092607"/>
          </a:xfrm>
          <a:prstGeom prst="rect">
            <a:avLst/>
          </a:prstGeom>
          <a:noFill/>
        </p:spPr>
        <p:txBody>
          <a:bodyPr wrap="square" rtlCol="0">
            <a:spAutoFit/>
          </a:bodyPr>
          <a:lstStyle/>
          <a:p>
            <a:pPr>
              <a:spcAft>
                <a:spcPts val="1200"/>
              </a:spcAft>
            </a:pPr>
            <a:r>
              <a:rPr lang="en-US" b="1" dirty="0" smtClean="0">
                <a:solidFill>
                  <a:srgbClr val="2E247B"/>
                </a:solidFill>
                <a:latin typeface="Arial"/>
                <a:cs typeface="Arial"/>
              </a:rPr>
              <a:t>Tooth:</a:t>
            </a:r>
          </a:p>
          <a:p>
            <a:pPr marL="173038" indent="-173038">
              <a:spcAft>
                <a:spcPts val="600"/>
              </a:spcAft>
              <a:buClr>
                <a:srgbClr val="45ABDD"/>
              </a:buClr>
              <a:buFont typeface="Arial"/>
              <a:buChar char="•"/>
            </a:pPr>
            <a:r>
              <a:rPr lang="en-US" sz="1600" dirty="0" smtClean="0">
                <a:latin typeface="Arial"/>
                <a:cs typeface="Arial"/>
              </a:rPr>
              <a:t>Strengthening</a:t>
            </a:r>
          </a:p>
          <a:p>
            <a:pPr marL="173038" indent="-173038">
              <a:spcAft>
                <a:spcPts val="600"/>
              </a:spcAft>
              <a:buClr>
                <a:srgbClr val="45ABDD"/>
              </a:buClr>
              <a:buFont typeface="Arial"/>
              <a:buChar char="•"/>
            </a:pPr>
            <a:r>
              <a:rPr lang="en-US" sz="1600" dirty="0" smtClean="0">
                <a:latin typeface="Arial"/>
                <a:cs typeface="Arial"/>
              </a:rPr>
              <a:t>Sensitivity</a:t>
            </a:r>
            <a:endParaRPr lang="en-US" sz="1600" dirty="0">
              <a:latin typeface="Arial"/>
              <a:cs typeface="Arial"/>
            </a:endParaRPr>
          </a:p>
        </p:txBody>
      </p:sp>
      <p:sp>
        <p:nvSpPr>
          <p:cNvPr id="16" name="TextBox 15"/>
          <p:cNvSpPr txBox="1"/>
          <p:nvPr/>
        </p:nvSpPr>
        <p:spPr>
          <a:xfrm>
            <a:off x="6380188" y="2049508"/>
            <a:ext cx="2448706" cy="1092607"/>
          </a:xfrm>
          <a:prstGeom prst="rect">
            <a:avLst/>
          </a:prstGeom>
          <a:noFill/>
        </p:spPr>
        <p:txBody>
          <a:bodyPr wrap="square" rtlCol="0">
            <a:spAutoFit/>
          </a:bodyPr>
          <a:lstStyle/>
          <a:p>
            <a:pPr>
              <a:spcAft>
                <a:spcPts val="1200"/>
              </a:spcAft>
            </a:pPr>
            <a:r>
              <a:rPr lang="en-US" b="1" dirty="0" smtClean="0">
                <a:solidFill>
                  <a:srgbClr val="2E247B"/>
                </a:solidFill>
                <a:latin typeface="Arial"/>
                <a:cs typeface="Arial"/>
              </a:rPr>
              <a:t>Bacteria:</a:t>
            </a:r>
          </a:p>
          <a:p>
            <a:pPr marL="173038" indent="-173038">
              <a:spcAft>
                <a:spcPts val="600"/>
              </a:spcAft>
              <a:buClr>
                <a:srgbClr val="45ABDD"/>
              </a:buClr>
              <a:buFont typeface="Arial"/>
              <a:buChar char="•"/>
            </a:pPr>
            <a:r>
              <a:rPr lang="en-US" sz="1600" dirty="0" smtClean="0">
                <a:latin typeface="Arial"/>
                <a:cs typeface="Arial"/>
              </a:rPr>
              <a:t>Germ kill </a:t>
            </a:r>
            <a:r>
              <a:rPr lang="en-US" sz="1600" i="1" dirty="0" smtClean="0">
                <a:latin typeface="Arial"/>
                <a:cs typeface="Arial"/>
              </a:rPr>
              <a:t>(S. mutans)</a:t>
            </a:r>
          </a:p>
          <a:p>
            <a:pPr marL="173038" indent="-173038">
              <a:spcAft>
                <a:spcPts val="600"/>
              </a:spcAft>
              <a:buClr>
                <a:srgbClr val="45ABDD"/>
              </a:buClr>
              <a:buFont typeface="Arial"/>
              <a:buChar char="•"/>
            </a:pPr>
            <a:r>
              <a:rPr lang="en-US" sz="1600" dirty="0" smtClean="0">
                <a:latin typeface="Arial"/>
                <a:cs typeface="Arial"/>
              </a:rPr>
              <a:t>Germ replacement</a:t>
            </a:r>
            <a:endParaRPr lang="en-US" sz="1600" dirty="0">
              <a:latin typeface="Arial"/>
              <a:cs typeface="Arial"/>
            </a:endParaRPr>
          </a:p>
        </p:txBody>
      </p:sp>
      <p:sp>
        <p:nvSpPr>
          <p:cNvPr id="17" name="TextBox 16"/>
          <p:cNvSpPr txBox="1"/>
          <p:nvPr/>
        </p:nvSpPr>
        <p:spPr>
          <a:xfrm>
            <a:off x="270698" y="4792149"/>
            <a:ext cx="4078203" cy="1415772"/>
          </a:xfrm>
          <a:prstGeom prst="rect">
            <a:avLst/>
          </a:prstGeom>
          <a:noFill/>
        </p:spPr>
        <p:txBody>
          <a:bodyPr wrap="square" rtlCol="0">
            <a:spAutoFit/>
          </a:bodyPr>
          <a:lstStyle/>
          <a:p>
            <a:pPr>
              <a:spcAft>
                <a:spcPts val="1200"/>
              </a:spcAft>
            </a:pPr>
            <a:r>
              <a:rPr lang="en-US" b="1" dirty="0" smtClean="0">
                <a:solidFill>
                  <a:srgbClr val="2E247B"/>
                </a:solidFill>
                <a:latin typeface="Arial"/>
                <a:cs typeface="Arial"/>
              </a:rPr>
              <a:t>Diet:</a:t>
            </a:r>
          </a:p>
          <a:p>
            <a:pPr marL="173038" indent="-173038">
              <a:spcAft>
                <a:spcPts val="600"/>
              </a:spcAft>
              <a:buClr>
                <a:srgbClr val="45ABDD"/>
              </a:buClr>
              <a:buFont typeface="Arial"/>
              <a:buChar char="•"/>
            </a:pPr>
            <a:r>
              <a:rPr lang="en-US" sz="1600" dirty="0" smtClean="0">
                <a:latin typeface="Arial"/>
                <a:cs typeface="Arial"/>
              </a:rPr>
              <a:t>Debris removal</a:t>
            </a:r>
          </a:p>
          <a:p>
            <a:pPr marL="173038" indent="-173038">
              <a:spcAft>
                <a:spcPts val="600"/>
              </a:spcAft>
              <a:buClr>
                <a:srgbClr val="45ABDD"/>
              </a:buClr>
              <a:buFont typeface="Arial"/>
              <a:buChar char="•"/>
            </a:pPr>
            <a:r>
              <a:rPr lang="en-US" sz="1600" dirty="0" smtClean="0">
                <a:latin typeface="Arial"/>
                <a:cs typeface="Arial"/>
              </a:rPr>
              <a:t>Oral hygiene</a:t>
            </a:r>
          </a:p>
          <a:p>
            <a:pPr marL="173038" indent="-173038">
              <a:spcAft>
                <a:spcPts val="600"/>
              </a:spcAft>
              <a:buClr>
                <a:srgbClr val="45ABDD"/>
              </a:buClr>
              <a:buFont typeface="Arial"/>
              <a:buChar char="•"/>
            </a:pPr>
            <a:r>
              <a:rPr lang="en-US" sz="1600" dirty="0" smtClean="0">
                <a:latin typeface="Arial"/>
                <a:cs typeface="Arial"/>
              </a:rPr>
              <a:t>Frequency of consumption</a:t>
            </a:r>
            <a:endParaRPr lang="en-US" sz="1600" dirty="0">
              <a:latin typeface="Arial"/>
              <a:cs typeface="Arial"/>
            </a:endParaRPr>
          </a:p>
        </p:txBody>
      </p:sp>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16683" y="1638300"/>
            <a:ext cx="4005566" cy="3658880"/>
          </a:xfrm>
          <a:prstGeom prst="rect">
            <a:avLst/>
          </a:prstGeom>
        </p:spPr>
      </p:pic>
    </p:spTree>
    <p:extLst>
      <p:ext uri="{BB962C8B-B14F-4D97-AF65-F5344CB8AC3E}">
        <p14:creationId xmlns:p14="http://schemas.microsoft.com/office/powerpoint/2010/main" val="4224095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ja-JP" dirty="0" smtClean="0"/>
              <a:t>A quick refresher on salivary production</a:t>
            </a:r>
            <a:endParaRPr lang="en-GB" altLang="ja-JP" dirty="0"/>
          </a:p>
        </p:txBody>
      </p:sp>
      <p:sp>
        <p:nvSpPr>
          <p:cNvPr id="3" name="Slide Number Placeholder 2"/>
          <p:cNvSpPr>
            <a:spLocks noGrp="1"/>
          </p:cNvSpPr>
          <p:nvPr>
            <p:ph type="sldNum" sz="quarter" idx="12"/>
          </p:nvPr>
        </p:nvSpPr>
        <p:spPr>
          <a:xfrm>
            <a:off x="8110894" y="6482448"/>
            <a:ext cx="717999" cy="365125"/>
          </a:xfrm>
        </p:spPr>
        <p:txBody>
          <a:bodyPr/>
          <a:lstStyle/>
          <a:p>
            <a:fld id="{167E5DE7-3F6B-D645-96A7-B486B3F2F9B4}" type="slidenum">
              <a:rPr lang="en-US" smtClean="0"/>
              <a:pPr/>
              <a:t>15</a:t>
            </a:fld>
            <a:endParaRPr lang="en-US" dirty="0"/>
          </a:p>
        </p:txBody>
      </p:sp>
      <p:sp>
        <p:nvSpPr>
          <p:cNvPr id="4" name="TextBox 3"/>
          <p:cNvSpPr txBox="1"/>
          <p:nvPr/>
        </p:nvSpPr>
        <p:spPr>
          <a:xfrm>
            <a:off x="1632444" y="6579089"/>
            <a:ext cx="5678840" cy="184666"/>
          </a:xfrm>
          <a:prstGeom prst="rect">
            <a:avLst/>
          </a:prstGeom>
          <a:noFill/>
        </p:spPr>
        <p:txBody>
          <a:bodyPr wrap="square" rtlCol="0">
            <a:spAutoFit/>
          </a:bodyPr>
          <a:lstStyle/>
          <a:p>
            <a:pPr defTabSz="685800"/>
            <a:r>
              <a:rPr lang="en-GB" sz="600" dirty="0" smtClean="0">
                <a:solidFill>
                  <a:srgbClr val="898989"/>
                </a:solidFill>
                <a:latin typeface="Arial"/>
                <a:cs typeface="Arial"/>
              </a:rPr>
              <a:t> de </a:t>
            </a:r>
            <a:r>
              <a:rPr lang="en-GB" sz="600" dirty="0">
                <a:solidFill>
                  <a:srgbClr val="898989"/>
                </a:solidFill>
                <a:latin typeface="Arial"/>
                <a:cs typeface="Arial"/>
              </a:rPr>
              <a:t>Almeida PD, Grégio AM, Machado MA, et al.  Saliva composition and functions: a comprehensive review. </a:t>
            </a:r>
            <a:r>
              <a:rPr lang="en-GB" sz="600" i="1" dirty="0">
                <a:solidFill>
                  <a:srgbClr val="898989"/>
                </a:solidFill>
                <a:latin typeface="Arial"/>
                <a:cs typeface="Arial"/>
              </a:rPr>
              <a:t>J Contemp Dent Pract</a:t>
            </a:r>
            <a:r>
              <a:rPr lang="en-GB" sz="600" dirty="0">
                <a:solidFill>
                  <a:srgbClr val="898989"/>
                </a:solidFill>
                <a:latin typeface="Arial"/>
                <a:cs typeface="Arial"/>
              </a:rPr>
              <a:t>. 2008;9:72-80.</a:t>
            </a:r>
          </a:p>
        </p:txBody>
      </p:sp>
      <p:pic>
        <p:nvPicPr>
          <p:cNvPr id="7" name="Picture 6" descr="3 SALIVARY GLANDS AND SALIVA FUNCTION.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05278" y="2370138"/>
            <a:ext cx="5044891" cy="3226763"/>
          </a:xfrm>
          <a:prstGeom prst="rect">
            <a:avLst/>
          </a:prstGeom>
        </p:spPr>
      </p:pic>
      <p:grpSp>
        <p:nvGrpSpPr>
          <p:cNvPr id="14" name="Group 13"/>
          <p:cNvGrpSpPr/>
          <p:nvPr/>
        </p:nvGrpSpPr>
        <p:grpSpPr>
          <a:xfrm>
            <a:off x="4994013" y="1752716"/>
            <a:ext cx="1918921" cy="2405358"/>
            <a:chOff x="4994013" y="1752716"/>
            <a:chExt cx="1918921" cy="2405358"/>
          </a:xfrm>
        </p:grpSpPr>
        <p:sp>
          <p:nvSpPr>
            <p:cNvPr id="17" name="TextBox 16"/>
            <p:cNvSpPr txBox="1"/>
            <p:nvPr/>
          </p:nvSpPr>
          <p:spPr>
            <a:xfrm>
              <a:off x="4994013" y="1752716"/>
              <a:ext cx="1918921" cy="276999"/>
            </a:xfrm>
            <a:prstGeom prst="rect">
              <a:avLst/>
            </a:prstGeom>
            <a:noFill/>
          </p:spPr>
          <p:txBody>
            <a:bodyPr wrap="square" rtlCol="0">
              <a:spAutoFit/>
            </a:bodyPr>
            <a:lstStyle/>
            <a:p>
              <a:r>
                <a:rPr lang="en-US" sz="1200" b="1" dirty="0" smtClean="0">
                  <a:solidFill>
                    <a:srgbClr val="2E247B"/>
                  </a:solidFill>
                  <a:latin typeface="Arial"/>
                  <a:cs typeface="Arial"/>
                </a:rPr>
                <a:t>Minor salivary glands</a:t>
              </a:r>
              <a:endParaRPr lang="en-US" sz="1100" dirty="0" smtClean="0">
                <a:latin typeface="Arial"/>
                <a:cs typeface="Arial"/>
              </a:endParaRPr>
            </a:p>
          </p:txBody>
        </p:sp>
        <p:cxnSp>
          <p:nvCxnSpPr>
            <p:cNvPr id="32" name="Straight Connector 31"/>
            <p:cNvCxnSpPr/>
            <p:nvPr/>
          </p:nvCxnSpPr>
          <p:spPr>
            <a:xfrm flipV="1">
              <a:off x="5031092" y="2066989"/>
              <a:ext cx="0" cy="1789244"/>
            </a:xfrm>
            <a:prstGeom prst="line">
              <a:avLst/>
            </a:prstGeom>
            <a:ln w="9525" cmpd="sng">
              <a:solidFill>
                <a:srgbClr val="2E247B"/>
              </a:solidFill>
              <a:headEnd type="oval" w="sm" len="sm"/>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flipV="1">
              <a:off x="6838773" y="2066989"/>
              <a:ext cx="1" cy="2091085"/>
            </a:xfrm>
            <a:prstGeom prst="line">
              <a:avLst/>
            </a:prstGeom>
            <a:ln w="9525" cmpd="sng">
              <a:solidFill>
                <a:srgbClr val="2E247B"/>
              </a:solidFill>
              <a:headEnd type="oval" w="sm" len="sm"/>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6693931" y="2066989"/>
              <a:ext cx="0" cy="1521330"/>
            </a:xfrm>
            <a:prstGeom prst="line">
              <a:avLst/>
            </a:prstGeom>
            <a:ln w="9525" cmpd="sng">
              <a:solidFill>
                <a:srgbClr val="2E247B"/>
              </a:solidFill>
              <a:headEnd type="oval" w="sm" len="sm"/>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414152" y="4702572"/>
            <a:ext cx="4814654" cy="877163"/>
            <a:chOff x="414152" y="4702572"/>
            <a:chExt cx="4814654" cy="877163"/>
          </a:xfrm>
        </p:grpSpPr>
        <p:sp>
          <p:nvSpPr>
            <p:cNvPr id="16" name="TextBox 15"/>
            <p:cNvSpPr txBox="1"/>
            <p:nvPr/>
          </p:nvSpPr>
          <p:spPr>
            <a:xfrm>
              <a:off x="414152" y="4702572"/>
              <a:ext cx="2183164" cy="877163"/>
            </a:xfrm>
            <a:prstGeom prst="rect">
              <a:avLst/>
            </a:prstGeom>
            <a:noFill/>
          </p:spPr>
          <p:txBody>
            <a:bodyPr wrap="square" rtlCol="0">
              <a:spAutoFit/>
            </a:bodyPr>
            <a:lstStyle/>
            <a:p>
              <a:pPr>
                <a:spcAft>
                  <a:spcPts val="600"/>
                </a:spcAft>
              </a:pPr>
              <a:r>
                <a:rPr lang="en-US" sz="1200" b="1" dirty="0" smtClean="0">
                  <a:solidFill>
                    <a:srgbClr val="2E247B"/>
                  </a:solidFill>
                  <a:latin typeface="Arial"/>
                  <a:cs typeface="Arial"/>
                </a:rPr>
                <a:t>Submandibular </a:t>
              </a:r>
              <a:br>
                <a:rPr lang="en-US" sz="1200" b="1" dirty="0" smtClean="0">
                  <a:solidFill>
                    <a:srgbClr val="2E247B"/>
                  </a:solidFill>
                  <a:latin typeface="Arial"/>
                  <a:cs typeface="Arial"/>
                </a:rPr>
              </a:br>
              <a:r>
                <a:rPr lang="en-US" sz="1200" b="1" dirty="0" smtClean="0">
                  <a:solidFill>
                    <a:srgbClr val="2E247B"/>
                  </a:solidFill>
                  <a:latin typeface="Arial"/>
                  <a:cs typeface="Arial"/>
                </a:rPr>
                <a:t>salivary gland</a:t>
              </a:r>
            </a:p>
            <a:p>
              <a:pPr marL="115888" indent="-115888">
                <a:spcAft>
                  <a:spcPts val="600"/>
                </a:spcAft>
                <a:buClr>
                  <a:srgbClr val="45ABDD"/>
                </a:buClr>
                <a:buFont typeface="Arial"/>
                <a:buChar char="•"/>
              </a:pPr>
              <a:r>
                <a:rPr lang="en-US" sz="1100" dirty="0" smtClean="0">
                  <a:latin typeface="Arial"/>
                  <a:cs typeface="Arial"/>
                </a:rPr>
                <a:t>Responsible for 65% of unstimulated salivary flow</a:t>
              </a:r>
              <a:endParaRPr lang="en-US" sz="1100" dirty="0">
                <a:latin typeface="Arial"/>
                <a:cs typeface="Arial"/>
              </a:endParaRPr>
            </a:p>
          </p:txBody>
        </p:sp>
        <p:sp>
          <p:nvSpPr>
            <p:cNvPr id="50" name="Freeform 49"/>
            <p:cNvSpPr/>
            <p:nvPr/>
          </p:nvSpPr>
          <p:spPr>
            <a:xfrm>
              <a:off x="1839134" y="4865039"/>
              <a:ext cx="3389672" cy="5716"/>
            </a:xfrm>
            <a:custGeom>
              <a:avLst/>
              <a:gdLst>
                <a:gd name="connsiteX0" fmla="*/ 0 w 3935179"/>
                <a:gd name="connsiteY0" fmla="*/ 0 h 1914756"/>
                <a:gd name="connsiteX1" fmla="*/ 1549056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783822 w 3935179"/>
                <a:gd name="connsiteY3" fmla="*/ 1797743 h 1914756"/>
                <a:gd name="connsiteX0" fmla="*/ 0 w 4143296"/>
                <a:gd name="connsiteY0" fmla="*/ 0 h 2095594"/>
                <a:gd name="connsiteX1" fmla="*/ 1795013 w 4143296"/>
                <a:gd name="connsiteY1" fmla="*/ 0 h 2095594"/>
                <a:gd name="connsiteX2" fmla="*/ 3935179 w 4143296"/>
                <a:gd name="connsiteY2" fmla="*/ 1914756 h 2095594"/>
                <a:gd name="connsiteX3" fmla="*/ 4143296 w 4143296"/>
                <a:gd name="connsiteY3" fmla="*/ 2095594 h 2095594"/>
                <a:gd name="connsiteX0" fmla="*/ 0 w 4143296"/>
                <a:gd name="connsiteY0" fmla="*/ 0 h 2095594"/>
                <a:gd name="connsiteX1" fmla="*/ 1795013 w 4143296"/>
                <a:gd name="connsiteY1" fmla="*/ 0 h 2095594"/>
                <a:gd name="connsiteX2" fmla="*/ 3339210 w 4143296"/>
                <a:gd name="connsiteY2" fmla="*/ 1372242 h 2095594"/>
                <a:gd name="connsiteX3" fmla="*/ 4143296 w 4143296"/>
                <a:gd name="connsiteY3" fmla="*/ 2095594 h 2095594"/>
                <a:gd name="connsiteX0" fmla="*/ 0 w 3840581"/>
                <a:gd name="connsiteY0" fmla="*/ 0 h 1829655"/>
                <a:gd name="connsiteX1" fmla="*/ 1795013 w 3840581"/>
                <a:gd name="connsiteY1" fmla="*/ 0 h 1829655"/>
                <a:gd name="connsiteX2" fmla="*/ 3339210 w 3840581"/>
                <a:gd name="connsiteY2" fmla="*/ 1372242 h 1829655"/>
                <a:gd name="connsiteX3" fmla="*/ 3840581 w 3840581"/>
                <a:gd name="connsiteY3" fmla="*/ 1829655 h 1829655"/>
                <a:gd name="connsiteX0" fmla="*/ 0 w 4871705"/>
                <a:gd name="connsiteY0" fmla="*/ 42548 h 1414790"/>
                <a:gd name="connsiteX1" fmla="*/ 1795013 w 4871705"/>
                <a:gd name="connsiteY1" fmla="*/ 42548 h 1414790"/>
                <a:gd name="connsiteX2" fmla="*/ 3339210 w 4871705"/>
                <a:gd name="connsiteY2" fmla="*/ 1414790 h 1414790"/>
                <a:gd name="connsiteX3" fmla="*/ 4871705 w 4871705"/>
                <a:gd name="connsiteY3" fmla="*/ 0 h 1414790"/>
                <a:gd name="connsiteX0" fmla="*/ 0 w 4871705"/>
                <a:gd name="connsiteY0" fmla="*/ 42548 h 42548"/>
                <a:gd name="connsiteX1" fmla="*/ 1795013 w 4871705"/>
                <a:gd name="connsiteY1" fmla="*/ 42548 h 42548"/>
                <a:gd name="connsiteX2" fmla="*/ 3301370 w 4871705"/>
                <a:gd name="connsiteY2" fmla="*/ 21275 h 42548"/>
                <a:gd name="connsiteX3" fmla="*/ 4871705 w 4871705"/>
                <a:gd name="connsiteY3" fmla="*/ 0 h 42548"/>
                <a:gd name="connsiteX0" fmla="*/ 0 w 4900084"/>
                <a:gd name="connsiteY0" fmla="*/ 0 h 382948"/>
                <a:gd name="connsiteX1" fmla="*/ 1823392 w 4900084"/>
                <a:gd name="connsiteY1" fmla="*/ 382948 h 382948"/>
                <a:gd name="connsiteX2" fmla="*/ 3329749 w 4900084"/>
                <a:gd name="connsiteY2" fmla="*/ 361675 h 382948"/>
                <a:gd name="connsiteX3" fmla="*/ 4900084 w 4900084"/>
                <a:gd name="connsiteY3" fmla="*/ 340400 h 382948"/>
                <a:gd name="connsiteX0" fmla="*/ 0 w 4900084"/>
                <a:gd name="connsiteY0" fmla="*/ 1 h 361676"/>
                <a:gd name="connsiteX1" fmla="*/ 1785554 w 4900084"/>
                <a:gd name="connsiteY1" fmla="*/ 0 h 361676"/>
                <a:gd name="connsiteX2" fmla="*/ 3329749 w 4900084"/>
                <a:gd name="connsiteY2" fmla="*/ 361676 h 361676"/>
                <a:gd name="connsiteX3" fmla="*/ 4900084 w 4900084"/>
                <a:gd name="connsiteY3" fmla="*/ 340401 h 361676"/>
                <a:gd name="connsiteX0" fmla="*/ 0 w 4900084"/>
                <a:gd name="connsiteY0" fmla="*/ 1 h 340401"/>
                <a:gd name="connsiteX1" fmla="*/ 1785554 w 4900084"/>
                <a:gd name="connsiteY1" fmla="*/ 0 h 340401"/>
                <a:gd name="connsiteX2" fmla="*/ 3471647 w 4900084"/>
                <a:gd name="connsiteY2" fmla="*/ 191477 h 340401"/>
                <a:gd name="connsiteX3" fmla="*/ 4900084 w 4900084"/>
                <a:gd name="connsiteY3" fmla="*/ 340401 h 340401"/>
                <a:gd name="connsiteX0" fmla="*/ 0 w 4900084"/>
                <a:gd name="connsiteY0" fmla="*/ 1 h 616975"/>
                <a:gd name="connsiteX1" fmla="*/ 1785554 w 4900084"/>
                <a:gd name="connsiteY1" fmla="*/ 0 h 616975"/>
                <a:gd name="connsiteX2" fmla="*/ 3471647 w 4900084"/>
                <a:gd name="connsiteY2" fmla="*/ 191477 h 616975"/>
                <a:gd name="connsiteX3" fmla="*/ 4900084 w 4900084"/>
                <a:gd name="connsiteY3" fmla="*/ 616975 h 616975"/>
                <a:gd name="connsiteX0" fmla="*/ 0 w 4900084"/>
                <a:gd name="connsiteY0" fmla="*/ 1 h 616975"/>
                <a:gd name="connsiteX1" fmla="*/ 1785554 w 4900084"/>
                <a:gd name="connsiteY1" fmla="*/ 0 h 616975"/>
                <a:gd name="connsiteX2" fmla="*/ 3414887 w 4900084"/>
                <a:gd name="connsiteY2" fmla="*/ 340401 h 616975"/>
                <a:gd name="connsiteX3" fmla="*/ 4900084 w 4900084"/>
                <a:gd name="connsiteY3" fmla="*/ 616975 h 616975"/>
                <a:gd name="connsiteX0" fmla="*/ 0 w 4909406"/>
                <a:gd name="connsiteY0" fmla="*/ 482213 h 616975"/>
                <a:gd name="connsiteX1" fmla="*/ 1794876 w 4909406"/>
                <a:gd name="connsiteY1" fmla="*/ 0 h 616975"/>
                <a:gd name="connsiteX2" fmla="*/ 3424209 w 4909406"/>
                <a:gd name="connsiteY2" fmla="*/ 340401 h 616975"/>
                <a:gd name="connsiteX3" fmla="*/ 4909406 w 4909406"/>
                <a:gd name="connsiteY3" fmla="*/ 616975 h 616975"/>
                <a:gd name="connsiteX0" fmla="*/ 0 w 4909406"/>
                <a:gd name="connsiteY0" fmla="*/ 146760 h 281522"/>
                <a:gd name="connsiteX1" fmla="*/ 1766910 w 4909406"/>
                <a:gd name="connsiteY1" fmla="*/ 0 h 281522"/>
                <a:gd name="connsiteX2" fmla="*/ 3424209 w 4909406"/>
                <a:gd name="connsiteY2" fmla="*/ 4948 h 281522"/>
                <a:gd name="connsiteX3" fmla="*/ 4909406 w 4909406"/>
                <a:gd name="connsiteY3" fmla="*/ 281522 h 281522"/>
                <a:gd name="connsiteX0" fmla="*/ 0 w 4909406"/>
                <a:gd name="connsiteY0" fmla="*/ 146760 h 281522"/>
                <a:gd name="connsiteX1" fmla="*/ 1766910 w 4909406"/>
                <a:gd name="connsiteY1" fmla="*/ 0 h 281522"/>
                <a:gd name="connsiteX2" fmla="*/ 3358955 w 4909406"/>
                <a:gd name="connsiteY2" fmla="*/ 277502 h 281522"/>
                <a:gd name="connsiteX3" fmla="*/ 4909406 w 4909406"/>
                <a:gd name="connsiteY3" fmla="*/ 281522 h 281522"/>
                <a:gd name="connsiteX0" fmla="*/ 0 w 4909406"/>
                <a:gd name="connsiteY0" fmla="*/ 0 h 136277"/>
                <a:gd name="connsiteX1" fmla="*/ 1766910 w 4909406"/>
                <a:gd name="connsiteY1" fmla="*/ 136277 h 136277"/>
                <a:gd name="connsiteX2" fmla="*/ 3358955 w 4909406"/>
                <a:gd name="connsiteY2" fmla="*/ 130742 h 136277"/>
                <a:gd name="connsiteX3" fmla="*/ 4909406 w 4909406"/>
                <a:gd name="connsiteY3" fmla="*/ 134762 h 136277"/>
                <a:gd name="connsiteX0" fmla="*/ 0 w 3408566"/>
                <a:gd name="connsiteY0" fmla="*/ 5535 h 5535"/>
                <a:gd name="connsiteX1" fmla="*/ 266070 w 3408566"/>
                <a:gd name="connsiteY1" fmla="*/ 5535 h 5535"/>
                <a:gd name="connsiteX2" fmla="*/ 1858115 w 3408566"/>
                <a:gd name="connsiteY2" fmla="*/ 0 h 5535"/>
                <a:gd name="connsiteX3" fmla="*/ 3408566 w 3408566"/>
                <a:gd name="connsiteY3" fmla="*/ 4020 h 5535"/>
                <a:gd name="connsiteX0" fmla="*/ 0 w 10000"/>
                <a:gd name="connsiteY0" fmla="*/ 2737 h 11677"/>
                <a:gd name="connsiteX1" fmla="*/ 781 w 10000"/>
                <a:gd name="connsiteY1" fmla="*/ 2737 h 11677"/>
                <a:gd name="connsiteX2" fmla="*/ 5451 w 10000"/>
                <a:gd name="connsiteY2" fmla="*/ 11677 h 11677"/>
                <a:gd name="connsiteX3" fmla="*/ 10000 w 10000"/>
                <a:gd name="connsiteY3" fmla="*/ 0 h 11677"/>
              </a:gdLst>
              <a:ahLst/>
              <a:cxnLst>
                <a:cxn ang="0">
                  <a:pos x="connsiteX0" y="connsiteY0"/>
                </a:cxn>
                <a:cxn ang="0">
                  <a:pos x="connsiteX1" y="connsiteY1"/>
                </a:cxn>
                <a:cxn ang="0">
                  <a:pos x="connsiteX2" y="connsiteY2"/>
                </a:cxn>
                <a:cxn ang="0">
                  <a:pos x="connsiteX3" y="connsiteY3"/>
                </a:cxn>
              </a:cxnLst>
              <a:rect l="l" t="t" r="r" b="b"/>
              <a:pathLst>
                <a:path w="10000" h="11677">
                  <a:moveTo>
                    <a:pt x="0" y="2737"/>
                  </a:moveTo>
                  <a:lnTo>
                    <a:pt x="781" y="2737"/>
                  </a:lnTo>
                  <a:lnTo>
                    <a:pt x="5451" y="11677"/>
                  </a:lnTo>
                  <a:lnTo>
                    <a:pt x="10000" y="0"/>
                  </a:lnTo>
                </a:path>
              </a:pathLst>
            </a:custGeom>
            <a:ln w="9525" cmpd="sng">
              <a:solidFill>
                <a:srgbClr val="2E247B"/>
              </a:solidFill>
              <a:tailEnd type="oval"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grpSp>
        <p:nvGrpSpPr>
          <p:cNvPr id="11" name="Group 10"/>
          <p:cNvGrpSpPr/>
          <p:nvPr/>
        </p:nvGrpSpPr>
        <p:grpSpPr>
          <a:xfrm>
            <a:off x="336802" y="3202617"/>
            <a:ext cx="3861379" cy="1107996"/>
            <a:chOff x="336802" y="3202617"/>
            <a:chExt cx="3861379" cy="1107996"/>
          </a:xfrm>
        </p:grpSpPr>
        <p:sp>
          <p:nvSpPr>
            <p:cNvPr id="15" name="TextBox 14"/>
            <p:cNvSpPr txBox="1"/>
            <p:nvPr/>
          </p:nvSpPr>
          <p:spPr>
            <a:xfrm>
              <a:off x="336802" y="3202617"/>
              <a:ext cx="2183164" cy="1107996"/>
            </a:xfrm>
            <a:prstGeom prst="rect">
              <a:avLst/>
            </a:prstGeom>
            <a:noFill/>
          </p:spPr>
          <p:txBody>
            <a:bodyPr wrap="square" rtlCol="0">
              <a:spAutoFit/>
            </a:bodyPr>
            <a:lstStyle/>
            <a:p>
              <a:pPr>
                <a:spcAft>
                  <a:spcPts val="600"/>
                </a:spcAft>
              </a:pPr>
              <a:r>
                <a:rPr lang="en-US" sz="1200" b="1" dirty="0" smtClean="0">
                  <a:solidFill>
                    <a:srgbClr val="2E247B"/>
                  </a:solidFill>
                  <a:latin typeface="Arial"/>
                  <a:cs typeface="Arial"/>
                </a:rPr>
                <a:t>Parotid salivary gland</a:t>
              </a:r>
            </a:p>
            <a:p>
              <a:pPr marL="115888" indent="-115888">
                <a:spcAft>
                  <a:spcPts val="600"/>
                </a:spcAft>
                <a:buClr>
                  <a:srgbClr val="45ABDD"/>
                </a:buClr>
                <a:buFont typeface="Arial"/>
                <a:buChar char="•"/>
              </a:pPr>
              <a:r>
                <a:rPr lang="en-US" sz="1100" b="1" dirty="0" smtClean="0">
                  <a:latin typeface="Arial"/>
                  <a:cs typeface="Arial"/>
                </a:rPr>
                <a:t>Responsible for 20% unstimulated</a:t>
              </a:r>
            </a:p>
            <a:p>
              <a:pPr marL="115888" indent="-115888">
                <a:spcAft>
                  <a:spcPts val="600"/>
                </a:spcAft>
                <a:buClr>
                  <a:srgbClr val="45ABDD"/>
                </a:buClr>
                <a:buFont typeface="Arial"/>
                <a:buChar char="•"/>
              </a:pPr>
              <a:r>
                <a:rPr lang="en-US" sz="1100" b="1" dirty="0" smtClean="0">
                  <a:latin typeface="Arial"/>
                  <a:cs typeface="Arial"/>
                </a:rPr>
                <a:t>Rises to 50%-60% </a:t>
              </a:r>
              <a:br>
                <a:rPr lang="en-US" sz="1100" b="1" dirty="0" smtClean="0">
                  <a:latin typeface="Arial"/>
                  <a:cs typeface="Arial"/>
                </a:rPr>
              </a:br>
              <a:r>
                <a:rPr lang="en-US" sz="1100" b="1" dirty="0" smtClean="0">
                  <a:latin typeface="Arial"/>
                  <a:cs typeface="Arial"/>
                </a:rPr>
                <a:t>when stimulated </a:t>
              </a:r>
              <a:endParaRPr lang="en-US" sz="1100" b="1" dirty="0">
                <a:latin typeface="Arial"/>
                <a:cs typeface="Arial"/>
              </a:endParaRPr>
            </a:p>
          </p:txBody>
        </p:sp>
        <p:sp>
          <p:nvSpPr>
            <p:cNvPr id="18" name="Freeform 17"/>
            <p:cNvSpPr/>
            <p:nvPr/>
          </p:nvSpPr>
          <p:spPr>
            <a:xfrm flipV="1">
              <a:off x="2187849" y="3584141"/>
              <a:ext cx="2010332" cy="4176"/>
            </a:xfrm>
            <a:custGeom>
              <a:avLst/>
              <a:gdLst>
                <a:gd name="connsiteX0" fmla="*/ 0 w 3935179"/>
                <a:gd name="connsiteY0" fmla="*/ 0 h 1914756"/>
                <a:gd name="connsiteX1" fmla="*/ 1549056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783822 w 3935179"/>
                <a:gd name="connsiteY3" fmla="*/ 1797743 h 1914756"/>
                <a:gd name="connsiteX0" fmla="*/ 0 w 4143296"/>
                <a:gd name="connsiteY0" fmla="*/ 0 h 2095594"/>
                <a:gd name="connsiteX1" fmla="*/ 1795013 w 4143296"/>
                <a:gd name="connsiteY1" fmla="*/ 0 h 2095594"/>
                <a:gd name="connsiteX2" fmla="*/ 3935179 w 4143296"/>
                <a:gd name="connsiteY2" fmla="*/ 1914756 h 2095594"/>
                <a:gd name="connsiteX3" fmla="*/ 4143296 w 4143296"/>
                <a:gd name="connsiteY3" fmla="*/ 2095594 h 2095594"/>
                <a:gd name="connsiteX0" fmla="*/ 0 w 4143296"/>
                <a:gd name="connsiteY0" fmla="*/ 0 h 2095594"/>
                <a:gd name="connsiteX1" fmla="*/ 1795013 w 4143296"/>
                <a:gd name="connsiteY1" fmla="*/ 0 h 2095594"/>
                <a:gd name="connsiteX2" fmla="*/ 3339210 w 4143296"/>
                <a:gd name="connsiteY2" fmla="*/ 1372242 h 2095594"/>
                <a:gd name="connsiteX3" fmla="*/ 4143296 w 4143296"/>
                <a:gd name="connsiteY3" fmla="*/ 2095594 h 2095594"/>
                <a:gd name="connsiteX0" fmla="*/ 0 w 3840581"/>
                <a:gd name="connsiteY0" fmla="*/ 0 h 1829655"/>
                <a:gd name="connsiteX1" fmla="*/ 1795013 w 3840581"/>
                <a:gd name="connsiteY1" fmla="*/ 0 h 1829655"/>
                <a:gd name="connsiteX2" fmla="*/ 3339210 w 3840581"/>
                <a:gd name="connsiteY2" fmla="*/ 1372242 h 1829655"/>
                <a:gd name="connsiteX3" fmla="*/ 3840581 w 3840581"/>
                <a:gd name="connsiteY3" fmla="*/ 1829655 h 1829655"/>
                <a:gd name="connsiteX0" fmla="*/ 0 w 3840581"/>
                <a:gd name="connsiteY0" fmla="*/ 0 h 1829655"/>
                <a:gd name="connsiteX1" fmla="*/ 2040968 w 3840581"/>
                <a:gd name="connsiteY1" fmla="*/ 0 h 1829655"/>
                <a:gd name="connsiteX2" fmla="*/ 3339210 w 3840581"/>
                <a:gd name="connsiteY2" fmla="*/ 1372242 h 1829655"/>
                <a:gd name="connsiteX3" fmla="*/ 3840581 w 3840581"/>
                <a:gd name="connsiteY3" fmla="*/ 1829655 h 1829655"/>
                <a:gd name="connsiteX0" fmla="*/ 0 w 3812201"/>
                <a:gd name="connsiteY0" fmla="*/ 0 h 1840292"/>
                <a:gd name="connsiteX1" fmla="*/ 2040968 w 3812201"/>
                <a:gd name="connsiteY1" fmla="*/ 0 h 1840292"/>
                <a:gd name="connsiteX2" fmla="*/ 3339210 w 3812201"/>
                <a:gd name="connsiteY2" fmla="*/ 1372242 h 1840292"/>
                <a:gd name="connsiteX3" fmla="*/ 3812201 w 3812201"/>
                <a:gd name="connsiteY3" fmla="*/ 1840292 h 1840292"/>
                <a:gd name="connsiteX0" fmla="*/ 0 w 3812201"/>
                <a:gd name="connsiteY0" fmla="*/ 0 h 1840292"/>
                <a:gd name="connsiteX1" fmla="*/ 2040968 w 3812201"/>
                <a:gd name="connsiteY1" fmla="*/ 0 h 1840292"/>
                <a:gd name="connsiteX2" fmla="*/ 2894596 w 3812201"/>
                <a:gd name="connsiteY2" fmla="*/ 914829 h 1840292"/>
                <a:gd name="connsiteX3" fmla="*/ 3812201 w 3812201"/>
                <a:gd name="connsiteY3" fmla="*/ 1840292 h 1840292"/>
                <a:gd name="connsiteX0" fmla="*/ 0 w 3812201"/>
                <a:gd name="connsiteY0" fmla="*/ 0 h 1840292"/>
                <a:gd name="connsiteX1" fmla="*/ 2040968 w 3812201"/>
                <a:gd name="connsiteY1" fmla="*/ 0 h 1840292"/>
                <a:gd name="connsiteX2" fmla="*/ 2894596 w 3812201"/>
                <a:gd name="connsiteY2" fmla="*/ 914829 h 1840292"/>
                <a:gd name="connsiteX3" fmla="*/ 3812201 w 3812201"/>
                <a:gd name="connsiteY3" fmla="*/ 1840292 h 1840292"/>
                <a:gd name="connsiteX0" fmla="*/ 0 w 3812201"/>
                <a:gd name="connsiteY0" fmla="*/ 0 h 1858294"/>
                <a:gd name="connsiteX1" fmla="*/ 2040968 w 3812201"/>
                <a:gd name="connsiteY1" fmla="*/ 0 h 1858294"/>
                <a:gd name="connsiteX2" fmla="*/ 2605615 w 3812201"/>
                <a:gd name="connsiteY2" fmla="*/ 1858294 h 1858294"/>
                <a:gd name="connsiteX3" fmla="*/ 3812201 w 3812201"/>
                <a:gd name="connsiteY3" fmla="*/ 1840292 h 1858294"/>
                <a:gd name="connsiteX0" fmla="*/ 0 w 3812201"/>
                <a:gd name="connsiteY0" fmla="*/ 0 h 1858294"/>
                <a:gd name="connsiteX1" fmla="*/ 1779953 w 3812201"/>
                <a:gd name="connsiteY1" fmla="*/ 1855481 h 1858294"/>
                <a:gd name="connsiteX2" fmla="*/ 2605615 w 3812201"/>
                <a:gd name="connsiteY2" fmla="*/ 1858294 h 1858294"/>
                <a:gd name="connsiteX3" fmla="*/ 3812201 w 3812201"/>
                <a:gd name="connsiteY3" fmla="*/ 1840292 h 1858294"/>
                <a:gd name="connsiteX0" fmla="*/ 0 w 2535090"/>
                <a:gd name="connsiteY0" fmla="*/ 25671 h 25671"/>
                <a:gd name="connsiteX1" fmla="*/ 502842 w 2535090"/>
                <a:gd name="connsiteY1" fmla="*/ 15189 h 25671"/>
                <a:gd name="connsiteX2" fmla="*/ 1328504 w 2535090"/>
                <a:gd name="connsiteY2" fmla="*/ 18002 h 25671"/>
                <a:gd name="connsiteX3" fmla="*/ 2535090 w 2535090"/>
                <a:gd name="connsiteY3" fmla="*/ 0 h 25671"/>
                <a:gd name="connsiteX0" fmla="*/ 0 w 2535090"/>
                <a:gd name="connsiteY0" fmla="*/ 60085 h 60085"/>
                <a:gd name="connsiteX1" fmla="*/ 502842 w 2535090"/>
                <a:gd name="connsiteY1" fmla="*/ 49603 h 60085"/>
                <a:gd name="connsiteX2" fmla="*/ 1300538 w 2535090"/>
                <a:gd name="connsiteY2" fmla="*/ 0 h 60085"/>
                <a:gd name="connsiteX3" fmla="*/ 2535090 w 2535090"/>
                <a:gd name="connsiteY3" fmla="*/ 34414 h 60085"/>
                <a:gd name="connsiteX0" fmla="*/ 0 w 2535090"/>
                <a:gd name="connsiteY0" fmla="*/ 25671 h 25671"/>
                <a:gd name="connsiteX1" fmla="*/ 502842 w 2535090"/>
                <a:gd name="connsiteY1" fmla="*/ 15189 h 25671"/>
                <a:gd name="connsiteX2" fmla="*/ 2535090 w 2535090"/>
                <a:gd name="connsiteY2" fmla="*/ 0 h 25671"/>
                <a:gd name="connsiteX0" fmla="*/ 0 w 2535090"/>
                <a:gd name="connsiteY0" fmla="*/ 25671 h 25671"/>
                <a:gd name="connsiteX1" fmla="*/ 2535090 w 2535090"/>
                <a:gd name="connsiteY1" fmla="*/ 0 h 25671"/>
                <a:gd name="connsiteX0" fmla="*/ 0 w 2535090"/>
                <a:gd name="connsiteY0" fmla="*/ 0 h 5778"/>
                <a:gd name="connsiteX1" fmla="*/ 2535090 w 2535090"/>
                <a:gd name="connsiteY1" fmla="*/ 5778 h 5778"/>
                <a:gd name="connsiteX0" fmla="*/ 0 w 10140"/>
                <a:gd name="connsiteY0" fmla="*/ 0 h 33"/>
                <a:gd name="connsiteX1" fmla="*/ 10140 w 10140"/>
                <a:gd name="connsiteY1" fmla="*/ 33 h 33"/>
                <a:gd name="connsiteX0" fmla="*/ 0 w 10000"/>
                <a:gd name="connsiteY0" fmla="*/ 8196 h 8196"/>
                <a:gd name="connsiteX1" fmla="*/ 10000 w 10000"/>
                <a:gd name="connsiteY1" fmla="*/ 0 h 8196"/>
              </a:gdLst>
              <a:ahLst/>
              <a:cxnLst>
                <a:cxn ang="0">
                  <a:pos x="connsiteX0" y="connsiteY0"/>
                </a:cxn>
                <a:cxn ang="0">
                  <a:pos x="connsiteX1" y="connsiteY1"/>
                </a:cxn>
              </a:cxnLst>
              <a:rect l="l" t="t" r="r" b="b"/>
              <a:pathLst>
                <a:path w="10000" h="8196">
                  <a:moveTo>
                    <a:pt x="0" y="8196"/>
                  </a:moveTo>
                  <a:lnTo>
                    <a:pt x="10000" y="0"/>
                  </a:lnTo>
                </a:path>
              </a:pathLst>
            </a:custGeom>
            <a:ln w="9525" cmpd="sng">
              <a:solidFill>
                <a:srgbClr val="2E247B"/>
              </a:solidFill>
              <a:tailEnd type="oval"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grpSp>
        <p:nvGrpSpPr>
          <p:cNvPr id="13" name="Group 12"/>
          <p:cNvGrpSpPr/>
          <p:nvPr/>
        </p:nvGrpSpPr>
        <p:grpSpPr>
          <a:xfrm>
            <a:off x="5034826" y="4770618"/>
            <a:ext cx="2141421" cy="1408502"/>
            <a:chOff x="5034826" y="4770618"/>
            <a:chExt cx="2141421" cy="1408502"/>
          </a:xfrm>
        </p:grpSpPr>
        <p:sp>
          <p:nvSpPr>
            <p:cNvPr id="19" name="TextBox 18"/>
            <p:cNvSpPr txBox="1"/>
            <p:nvPr/>
          </p:nvSpPr>
          <p:spPr>
            <a:xfrm>
              <a:off x="5034826" y="5902121"/>
              <a:ext cx="2141421" cy="276999"/>
            </a:xfrm>
            <a:prstGeom prst="rect">
              <a:avLst/>
            </a:prstGeom>
            <a:noFill/>
          </p:spPr>
          <p:txBody>
            <a:bodyPr wrap="square" rtlCol="0">
              <a:spAutoFit/>
            </a:bodyPr>
            <a:lstStyle/>
            <a:p>
              <a:pPr>
                <a:spcAft>
                  <a:spcPts val="1200"/>
                </a:spcAft>
              </a:pPr>
              <a:r>
                <a:rPr lang="en-US" sz="1200" b="1" dirty="0" smtClean="0">
                  <a:solidFill>
                    <a:srgbClr val="2E247B"/>
                  </a:solidFill>
                  <a:latin typeface="Arial"/>
                  <a:cs typeface="Arial"/>
                </a:rPr>
                <a:t>Sublingual</a:t>
              </a:r>
              <a:r>
                <a:rPr lang="en-US" sz="1200" b="1" dirty="0">
                  <a:solidFill>
                    <a:srgbClr val="2E247B"/>
                  </a:solidFill>
                  <a:latin typeface="Arial"/>
                  <a:cs typeface="Arial"/>
                </a:rPr>
                <a:t> </a:t>
              </a:r>
              <a:r>
                <a:rPr lang="en-US" sz="1200" b="1" dirty="0" smtClean="0">
                  <a:solidFill>
                    <a:srgbClr val="2E247B"/>
                  </a:solidFill>
                  <a:latin typeface="Arial"/>
                  <a:cs typeface="Arial"/>
                </a:rPr>
                <a:t>salivary gland</a:t>
              </a:r>
            </a:p>
          </p:txBody>
        </p:sp>
        <p:sp>
          <p:nvSpPr>
            <p:cNvPr id="20" name="Freeform 19"/>
            <p:cNvSpPr/>
            <p:nvPr/>
          </p:nvSpPr>
          <p:spPr>
            <a:xfrm flipV="1">
              <a:off x="6105537" y="4770618"/>
              <a:ext cx="6302" cy="1103691"/>
            </a:xfrm>
            <a:custGeom>
              <a:avLst/>
              <a:gdLst>
                <a:gd name="connsiteX0" fmla="*/ 0 w 3935179"/>
                <a:gd name="connsiteY0" fmla="*/ 0 h 1914756"/>
                <a:gd name="connsiteX1" fmla="*/ 1549056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935179 w 3935179"/>
                <a:gd name="connsiteY3" fmla="*/ 1914756 h 1914756"/>
                <a:gd name="connsiteX0" fmla="*/ 0 w 3935179"/>
                <a:gd name="connsiteY0" fmla="*/ 0 h 1914756"/>
                <a:gd name="connsiteX1" fmla="*/ 1795013 w 3935179"/>
                <a:gd name="connsiteY1" fmla="*/ 0 h 1914756"/>
                <a:gd name="connsiteX2" fmla="*/ 3935179 w 3935179"/>
                <a:gd name="connsiteY2" fmla="*/ 1914756 h 1914756"/>
                <a:gd name="connsiteX3" fmla="*/ 3783822 w 3935179"/>
                <a:gd name="connsiteY3" fmla="*/ 1797743 h 1914756"/>
                <a:gd name="connsiteX0" fmla="*/ 0 w 4143296"/>
                <a:gd name="connsiteY0" fmla="*/ 0 h 2095594"/>
                <a:gd name="connsiteX1" fmla="*/ 1795013 w 4143296"/>
                <a:gd name="connsiteY1" fmla="*/ 0 h 2095594"/>
                <a:gd name="connsiteX2" fmla="*/ 3935179 w 4143296"/>
                <a:gd name="connsiteY2" fmla="*/ 1914756 h 2095594"/>
                <a:gd name="connsiteX3" fmla="*/ 4143296 w 4143296"/>
                <a:gd name="connsiteY3" fmla="*/ 2095594 h 2095594"/>
                <a:gd name="connsiteX0" fmla="*/ 0 w 4143296"/>
                <a:gd name="connsiteY0" fmla="*/ 0 h 2095594"/>
                <a:gd name="connsiteX1" fmla="*/ 1795013 w 4143296"/>
                <a:gd name="connsiteY1" fmla="*/ 0 h 2095594"/>
                <a:gd name="connsiteX2" fmla="*/ 3339210 w 4143296"/>
                <a:gd name="connsiteY2" fmla="*/ 1372242 h 2095594"/>
                <a:gd name="connsiteX3" fmla="*/ 4143296 w 4143296"/>
                <a:gd name="connsiteY3" fmla="*/ 2095594 h 2095594"/>
                <a:gd name="connsiteX0" fmla="*/ 0 w 3840581"/>
                <a:gd name="connsiteY0" fmla="*/ 0 h 1829655"/>
                <a:gd name="connsiteX1" fmla="*/ 1795013 w 3840581"/>
                <a:gd name="connsiteY1" fmla="*/ 0 h 1829655"/>
                <a:gd name="connsiteX2" fmla="*/ 3339210 w 3840581"/>
                <a:gd name="connsiteY2" fmla="*/ 1372242 h 1829655"/>
                <a:gd name="connsiteX3" fmla="*/ 3840581 w 3840581"/>
                <a:gd name="connsiteY3" fmla="*/ 1829655 h 1829655"/>
                <a:gd name="connsiteX0" fmla="*/ 0 w 3840581"/>
                <a:gd name="connsiteY0" fmla="*/ 0 h 1829655"/>
                <a:gd name="connsiteX1" fmla="*/ 2040968 w 3840581"/>
                <a:gd name="connsiteY1" fmla="*/ 0 h 1829655"/>
                <a:gd name="connsiteX2" fmla="*/ 3339210 w 3840581"/>
                <a:gd name="connsiteY2" fmla="*/ 1372242 h 1829655"/>
                <a:gd name="connsiteX3" fmla="*/ 3840581 w 3840581"/>
                <a:gd name="connsiteY3" fmla="*/ 1829655 h 1829655"/>
                <a:gd name="connsiteX0" fmla="*/ 0 w 3812201"/>
                <a:gd name="connsiteY0" fmla="*/ 0 h 1840292"/>
                <a:gd name="connsiteX1" fmla="*/ 2040968 w 3812201"/>
                <a:gd name="connsiteY1" fmla="*/ 0 h 1840292"/>
                <a:gd name="connsiteX2" fmla="*/ 3339210 w 3812201"/>
                <a:gd name="connsiteY2" fmla="*/ 1372242 h 1840292"/>
                <a:gd name="connsiteX3" fmla="*/ 3812201 w 3812201"/>
                <a:gd name="connsiteY3" fmla="*/ 1840292 h 1840292"/>
                <a:gd name="connsiteX0" fmla="*/ 0 w 3812201"/>
                <a:gd name="connsiteY0" fmla="*/ 0 h 1840292"/>
                <a:gd name="connsiteX1" fmla="*/ 2040968 w 3812201"/>
                <a:gd name="connsiteY1" fmla="*/ 0 h 1840292"/>
                <a:gd name="connsiteX2" fmla="*/ 2894596 w 3812201"/>
                <a:gd name="connsiteY2" fmla="*/ 914829 h 1840292"/>
                <a:gd name="connsiteX3" fmla="*/ 3812201 w 3812201"/>
                <a:gd name="connsiteY3" fmla="*/ 1840292 h 1840292"/>
                <a:gd name="connsiteX0" fmla="*/ 0 w 2894596"/>
                <a:gd name="connsiteY0" fmla="*/ 0 h 2044244"/>
                <a:gd name="connsiteX1" fmla="*/ 2040968 w 2894596"/>
                <a:gd name="connsiteY1" fmla="*/ 0 h 2044244"/>
                <a:gd name="connsiteX2" fmla="*/ 2894596 w 2894596"/>
                <a:gd name="connsiteY2" fmla="*/ 914829 h 2044244"/>
                <a:gd name="connsiteX3" fmla="*/ 2733779 w 2894596"/>
                <a:gd name="connsiteY3" fmla="*/ 2044244 h 2044244"/>
                <a:gd name="connsiteX0" fmla="*/ 0 w 2733779"/>
                <a:gd name="connsiteY0" fmla="*/ 0 h 2044244"/>
                <a:gd name="connsiteX1" fmla="*/ 2040968 w 2733779"/>
                <a:gd name="connsiteY1" fmla="*/ 0 h 2044244"/>
                <a:gd name="connsiteX2" fmla="*/ 2383764 w 2733779"/>
                <a:gd name="connsiteY2" fmla="*/ 1033801 h 2044244"/>
                <a:gd name="connsiteX3" fmla="*/ 2733779 w 2733779"/>
                <a:gd name="connsiteY3" fmla="*/ 2044244 h 2044244"/>
                <a:gd name="connsiteX0" fmla="*/ 0 w 692811"/>
                <a:gd name="connsiteY0" fmla="*/ 0 h 2044244"/>
                <a:gd name="connsiteX1" fmla="*/ 342796 w 692811"/>
                <a:gd name="connsiteY1" fmla="*/ 1033801 h 2044244"/>
                <a:gd name="connsiteX2" fmla="*/ 692811 w 692811"/>
                <a:gd name="connsiteY2" fmla="*/ 2044244 h 2044244"/>
                <a:gd name="connsiteX0" fmla="*/ 0 w 692811"/>
                <a:gd name="connsiteY0" fmla="*/ 0 h 2044244"/>
                <a:gd name="connsiteX1" fmla="*/ 692811 w 692811"/>
                <a:gd name="connsiteY1" fmla="*/ 2044244 h 2044244"/>
                <a:gd name="connsiteX0" fmla="*/ 6337 w 6337"/>
                <a:gd name="connsiteY0" fmla="*/ 0 h 1993997"/>
                <a:gd name="connsiteX1" fmla="*/ 0 w 6337"/>
                <a:gd name="connsiteY1" fmla="*/ 1993997 h 1993997"/>
              </a:gdLst>
              <a:ahLst/>
              <a:cxnLst>
                <a:cxn ang="0">
                  <a:pos x="connsiteX0" y="connsiteY0"/>
                </a:cxn>
                <a:cxn ang="0">
                  <a:pos x="connsiteX1" y="connsiteY1"/>
                </a:cxn>
              </a:cxnLst>
              <a:rect l="l" t="t" r="r" b="b"/>
              <a:pathLst>
                <a:path w="6337" h="1993997">
                  <a:moveTo>
                    <a:pt x="6337" y="0"/>
                  </a:moveTo>
                  <a:cubicBezTo>
                    <a:pt x="4225" y="664666"/>
                    <a:pt x="2112" y="1329331"/>
                    <a:pt x="0" y="1993997"/>
                  </a:cubicBezTo>
                </a:path>
              </a:pathLst>
            </a:custGeom>
            <a:ln w="9525" cmpd="sng">
              <a:solidFill>
                <a:srgbClr val="2E247B"/>
              </a:solidFill>
              <a:tailEnd type="oval"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spTree>
    <p:extLst>
      <p:ext uri="{BB962C8B-B14F-4D97-AF65-F5344CB8AC3E}">
        <p14:creationId xmlns:p14="http://schemas.microsoft.com/office/powerpoint/2010/main" val="3404861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3379111127"/>
              </p:ext>
            </p:extLst>
          </p:nvPr>
        </p:nvGraphicFramePr>
        <p:xfrm>
          <a:off x="350182" y="1627925"/>
          <a:ext cx="6096000" cy="4269810"/>
        </p:xfrm>
        <a:graphic>
          <a:graphicData uri="http://schemas.openxmlformats.org/drawingml/2006/table">
            <a:tbl>
              <a:tblPr firstRow="1" bandRow="1">
                <a:tableStyleId>{2D5ABB26-0587-4C30-8999-92F81FD0307C}</a:tableStyleId>
              </a:tblPr>
              <a:tblGrid>
                <a:gridCol w="2032000"/>
                <a:gridCol w="2032000"/>
                <a:gridCol w="2032000"/>
              </a:tblGrid>
              <a:tr h="343830">
                <a:tc>
                  <a:txBody>
                    <a:bodyPr/>
                    <a:lstStyle/>
                    <a:p>
                      <a:endParaRPr lang="en-US" sz="1600" dirty="0">
                        <a:latin typeface="Arial"/>
                        <a:cs typeface="Arial"/>
                      </a:endParaRPr>
                    </a:p>
                  </a:txBody>
                  <a:tcPr>
                    <a:lnB w="12700" cap="flat" cmpd="sng" algn="ctr">
                      <a:solidFill>
                        <a:prstClr val="white">
                          <a:lumMod val="50000"/>
                        </a:prstClr>
                      </a:solidFill>
                      <a:prstDash val="solid"/>
                      <a:round/>
                      <a:headEnd type="none" w="med" len="med"/>
                      <a:tailEnd type="none" w="med" len="med"/>
                    </a:lnB>
                  </a:tcPr>
                </a:tc>
                <a:tc>
                  <a:txBody>
                    <a:bodyPr/>
                    <a:lstStyle/>
                    <a:p>
                      <a:pPr algn="ctr"/>
                      <a:r>
                        <a:rPr lang="en-US" sz="1400" b="1" dirty="0" smtClean="0">
                          <a:solidFill>
                            <a:schemeClr val="bg1"/>
                          </a:solidFill>
                          <a:latin typeface="Arial"/>
                          <a:cs typeface="Arial"/>
                        </a:rPr>
                        <a:t>Unstimulated</a:t>
                      </a:r>
                      <a:endParaRPr lang="en-US" sz="1400" b="1" dirty="0">
                        <a:solidFill>
                          <a:schemeClr val="bg1"/>
                        </a:solidFill>
                        <a:latin typeface="Arial"/>
                        <a:cs typeface="Arial"/>
                      </a:endParaRPr>
                    </a:p>
                  </a:txBody>
                  <a:tcPr>
                    <a:lnB w="12700" cap="flat" cmpd="sng" algn="ctr">
                      <a:solidFill>
                        <a:prstClr val="white">
                          <a:lumMod val="50000"/>
                        </a:prstClr>
                      </a:solidFill>
                      <a:prstDash val="solid"/>
                      <a:round/>
                      <a:headEnd type="none" w="med" len="med"/>
                      <a:tailEnd type="none" w="med" len="med"/>
                    </a:lnB>
                    <a:solidFill>
                      <a:srgbClr val="45ABDD"/>
                    </a:solidFill>
                  </a:tcPr>
                </a:tc>
                <a:tc>
                  <a:txBody>
                    <a:bodyPr/>
                    <a:lstStyle/>
                    <a:p>
                      <a:pPr algn="ctr"/>
                      <a:r>
                        <a:rPr lang="en-US" sz="1400" b="1" dirty="0" smtClean="0">
                          <a:solidFill>
                            <a:schemeClr val="bg1"/>
                          </a:solidFill>
                          <a:latin typeface="Arial"/>
                          <a:cs typeface="Arial"/>
                        </a:rPr>
                        <a:t>Stimulated</a:t>
                      </a:r>
                      <a:endParaRPr lang="en-US" sz="1400" b="1" dirty="0">
                        <a:solidFill>
                          <a:schemeClr val="bg1"/>
                        </a:solidFill>
                        <a:latin typeface="Arial"/>
                        <a:cs typeface="Arial"/>
                      </a:endParaRPr>
                    </a:p>
                  </a:txBody>
                  <a:tcPr>
                    <a:lnB w="12700" cap="flat" cmpd="sng" algn="ctr">
                      <a:solidFill>
                        <a:prstClr val="white">
                          <a:lumMod val="50000"/>
                        </a:prstClr>
                      </a:solidFill>
                      <a:prstDash val="solid"/>
                      <a:round/>
                      <a:headEnd type="none" w="med" len="med"/>
                      <a:tailEnd type="none" w="med" len="med"/>
                    </a:lnB>
                    <a:solidFill>
                      <a:srgbClr val="45ABDD"/>
                    </a:solidFill>
                  </a:tcPr>
                </a:tc>
              </a:tr>
              <a:tr h="343830">
                <a:tc>
                  <a:txBody>
                    <a:bodyPr/>
                    <a:lstStyle/>
                    <a:p>
                      <a:r>
                        <a:rPr lang="en-US" sz="1400" dirty="0" smtClean="0">
                          <a:latin typeface="Arial"/>
                          <a:cs typeface="Arial"/>
                        </a:rPr>
                        <a:t>Water</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99.55%</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99.53%</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Solids</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0.45%</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0.47%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Flow Rate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0.32 ± 0.23</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2.08 ± 0.84</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pH</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b="0" dirty="0" smtClean="0">
                          <a:latin typeface="Arial"/>
                          <a:cs typeface="Arial"/>
                        </a:rPr>
                        <a:t>7.04 ± 0.28</a:t>
                      </a:r>
                      <a:endParaRPr lang="en-US" sz="1400" b="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b="0" dirty="0" smtClean="0">
                          <a:latin typeface="Arial"/>
                          <a:cs typeface="Arial"/>
                        </a:rPr>
                        <a:t>7.61 ± 0.17</a:t>
                      </a:r>
                      <a:endParaRPr lang="en-US" sz="1400" b="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b="1" dirty="0" smtClean="0">
                          <a:latin typeface="Arial"/>
                          <a:cs typeface="Arial"/>
                        </a:rPr>
                        <a:t>Inorganic</a:t>
                      </a:r>
                      <a:endParaRPr lang="en-US" sz="1400" b="1"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endParaRPr lang="en-US" sz="1400"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endParaRPr lang="en-US" sz="1400"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Sodium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5.76</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20.76</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Potassium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19.47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13.62</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Calcium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1.32</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Chloride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16.40</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18.09</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Bicarbonate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b="1" dirty="0" smtClean="0">
                          <a:latin typeface="Arial"/>
                          <a:cs typeface="Arial"/>
                        </a:rPr>
                        <a:t>5.47</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b="1" dirty="0" smtClean="0">
                          <a:latin typeface="Arial"/>
                          <a:cs typeface="Arial"/>
                        </a:rPr>
                        <a:t>16.03</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343830">
                <a:tc>
                  <a:txBody>
                    <a:bodyPr/>
                    <a:lstStyle/>
                    <a:p>
                      <a:r>
                        <a:rPr lang="en-US" sz="1400" dirty="0" smtClean="0">
                          <a:latin typeface="Arial"/>
                          <a:cs typeface="Arial"/>
                        </a:rPr>
                        <a:t>Phosphate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5.69</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sz="1400" dirty="0" smtClean="0">
                          <a:latin typeface="Arial"/>
                          <a:cs typeface="Arial"/>
                        </a:rPr>
                        <a:t>2.70</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bl>
          </a:graphicData>
        </a:graphic>
      </p:graphicFrame>
      <p:sp>
        <p:nvSpPr>
          <p:cNvPr id="14" name="Rectangle 13"/>
          <p:cNvSpPr/>
          <p:nvPr/>
        </p:nvSpPr>
        <p:spPr>
          <a:xfrm>
            <a:off x="350182" y="5195819"/>
            <a:ext cx="6096000" cy="365632"/>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711763949"/>
              </p:ext>
            </p:extLst>
          </p:nvPr>
        </p:nvGraphicFramePr>
        <p:xfrm>
          <a:off x="350182" y="1627925"/>
          <a:ext cx="6096000" cy="4269810"/>
        </p:xfrm>
        <a:graphic>
          <a:graphicData uri="http://schemas.openxmlformats.org/drawingml/2006/table">
            <a:tbl>
              <a:tblPr firstRow="1" bandRow="1">
                <a:tableStyleId>{2D5ABB26-0587-4C30-8999-92F81FD0307C}</a:tableStyleId>
              </a:tblPr>
              <a:tblGrid>
                <a:gridCol w="2032000"/>
                <a:gridCol w="2032000"/>
                <a:gridCol w="2032000"/>
              </a:tblGrid>
              <a:tr h="343830">
                <a:tc>
                  <a:txBody>
                    <a:bodyPr/>
                    <a:lstStyle/>
                    <a:p>
                      <a:endParaRPr lang="en-US" sz="1600" dirty="0">
                        <a:latin typeface="Arial"/>
                        <a:cs typeface="Arial"/>
                      </a:endParaRPr>
                    </a:p>
                  </a:txBody>
                  <a:tcPr>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b="1" dirty="0" smtClean="0">
                          <a:solidFill>
                            <a:schemeClr val="bg1"/>
                          </a:solidFill>
                          <a:latin typeface="Arial"/>
                          <a:cs typeface="Arial"/>
                        </a:rPr>
                        <a:t>Unstimulated</a:t>
                      </a:r>
                      <a:endParaRPr lang="en-US" sz="1400" b="1" dirty="0">
                        <a:solidFill>
                          <a:schemeClr val="bg1"/>
                        </a:solidFill>
                        <a:latin typeface="Arial"/>
                        <a:cs typeface="Arial"/>
                      </a:endParaRPr>
                    </a:p>
                  </a:txBody>
                  <a:tcPr>
                    <a:lnB w="12700" cap="flat" cmpd="sng" algn="ctr">
                      <a:solidFill>
                        <a:prstClr val="white">
                          <a:lumMod val="50000"/>
                        </a:prstClr>
                      </a:solidFill>
                      <a:prstDash val="solid"/>
                      <a:round/>
                      <a:headEnd type="none" w="med" len="med"/>
                      <a:tailEnd type="none" w="med" len="med"/>
                    </a:lnB>
                    <a:solidFill>
                      <a:srgbClr val="45ABDD"/>
                    </a:solidFill>
                  </a:tcPr>
                </a:tc>
                <a:tc>
                  <a:txBody>
                    <a:bodyPr/>
                    <a:lstStyle/>
                    <a:p>
                      <a:pPr algn="ctr"/>
                      <a:r>
                        <a:rPr lang="en-US" sz="1400" b="1" dirty="0" smtClean="0">
                          <a:solidFill>
                            <a:schemeClr val="bg1"/>
                          </a:solidFill>
                          <a:latin typeface="Arial"/>
                          <a:cs typeface="Arial"/>
                        </a:rPr>
                        <a:t>Stimulated</a:t>
                      </a:r>
                      <a:endParaRPr lang="en-US" sz="1400" b="1" dirty="0">
                        <a:solidFill>
                          <a:schemeClr val="bg1"/>
                        </a:solidFill>
                        <a:latin typeface="Arial"/>
                        <a:cs typeface="Arial"/>
                      </a:endParaRPr>
                    </a:p>
                  </a:txBody>
                  <a:tcPr>
                    <a:lnB w="12700" cap="flat" cmpd="sng" algn="ctr">
                      <a:solidFill>
                        <a:prstClr val="white">
                          <a:lumMod val="50000"/>
                        </a:prstClr>
                      </a:solidFill>
                      <a:prstDash val="solid"/>
                      <a:round/>
                      <a:headEnd type="none" w="med" len="med"/>
                      <a:tailEnd type="none" w="med" len="med"/>
                    </a:lnB>
                    <a:solidFill>
                      <a:srgbClr val="45ABDD"/>
                    </a:solidFill>
                  </a:tcPr>
                </a:tc>
              </a:tr>
              <a:tr h="343830">
                <a:tc>
                  <a:txBody>
                    <a:bodyPr/>
                    <a:lstStyle/>
                    <a:p>
                      <a:r>
                        <a:rPr lang="en-US" sz="1400" dirty="0" smtClean="0">
                          <a:latin typeface="Arial"/>
                          <a:cs typeface="Arial"/>
                        </a:rPr>
                        <a:t>Water</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99.55%</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99.53%</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Solids</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0.45%</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0.47%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Arial"/>
                          <a:cs typeface="Arial"/>
                        </a:rPr>
                        <a:t>Flow Rate (ml/min)</a:t>
                      </a: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b="1" dirty="0" smtClean="0">
                          <a:latin typeface="Arial"/>
                          <a:cs typeface="Arial"/>
                        </a:rPr>
                        <a:t>0.32 ± 0.23</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b="1" dirty="0" smtClean="0">
                          <a:latin typeface="Arial"/>
                          <a:cs typeface="Arial"/>
                        </a:rPr>
                        <a:t>2.08 ± 0.84</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b="1" dirty="0" smtClean="0">
                          <a:latin typeface="Arial"/>
                          <a:cs typeface="Arial"/>
                        </a:rPr>
                        <a:t>pH</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b="1" dirty="0" smtClean="0">
                          <a:latin typeface="Arial"/>
                          <a:cs typeface="Arial"/>
                        </a:rPr>
                        <a:t>7.04 ± 0.28</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b="1" dirty="0" smtClean="0">
                          <a:latin typeface="Arial"/>
                          <a:cs typeface="Arial"/>
                        </a:rPr>
                        <a:t>7.61 ± 0.17</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b="1" dirty="0" smtClean="0">
                          <a:latin typeface="Arial"/>
                          <a:cs typeface="Arial"/>
                        </a:rPr>
                        <a:t>Inorganic (</a:t>
                      </a:r>
                      <a:r>
                        <a:rPr lang="en-US" sz="1400" b="1" dirty="0" err="1" smtClean="0">
                          <a:latin typeface="Arial"/>
                          <a:cs typeface="Arial"/>
                        </a:rPr>
                        <a:t>mmol</a:t>
                      </a:r>
                      <a:r>
                        <a:rPr lang="en-US" sz="1400" b="1" dirty="0" smtClean="0">
                          <a:latin typeface="Arial"/>
                          <a:cs typeface="Arial"/>
                        </a:rPr>
                        <a:t>/L)</a:t>
                      </a:r>
                      <a:endParaRPr lang="en-US" sz="1400" b="1"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endParaRPr lang="en-US" sz="1400"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endParaRPr lang="en-US" sz="1400" dirty="0">
                        <a:latin typeface="Arial"/>
                        <a:cs typeface="Arial"/>
                      </a:endParaRPr>
                    </a:p>
                  </a:txBody>
                  <a:tcPr marT="228600">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Sodium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5.76</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20.76</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Potassium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19.47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13.62</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Calcium</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1.32</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1.47</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Chloride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16.40</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18.09</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r h="343830">
                <a:tc>
                  <a:txBody>
                    <a:bodyPr/>
                    <a:lstStyle/>
                    <a:p>
                      <a:r>
                        <a:rPr lang="en-US" sz="1400" dirty="0" smtClean="0">
                          <a:latin typeface="Arial"/>
                          <a:cs typeface="Arial"/>
                        </a:rPr>
                        <a:t>Bicarbonate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noFill/>
                  </a:tcPr>
                </a:tc>
                <a:tc>
                  <a:txBody>
                    <a:bodyPr/>
                    <a:lstStyle/>
                    <a:p>
                      <a:pPr algn="ctr"/>
                      <a:r>
                        <a:rPr lang="en-US" sz="1400" b="1" dirty="0" smtClean="0">
                          <a:latin typeface="Arial"/>
                          <a:cs typeface="Arial"/>
                        </a:rPr>
                        <a:t>5.47</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noFill/>
                  </a:tcPr>
                </a:tc>
                <a:tc>
                  <a:txBody>
                    <a:bodyPr/>
                    <a:lstStyle/>
                    <a:p>
                      <a:pPr algn="ctr"/>
                      <a:r>
                        <a:rPr lang="en-US" sz="1400" b="1" dirty="0" smtClean="0">
                          <a:latin typeface="Arial"/>
                          <a:cs typeface="Arial"/>
                        </a:rPr>
                        <a:t>16.03</a:t>
                      </a:r>
                      <a:endParaRPr lang="en-US" sz="1400" b="1"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noFill/>
                  </a:tcPr>
                </a:tc>
              </a:tr>
              <a:tr h="343830">
                <a:tc>
                  <a:txBody>
                    <a:bodyPr/>
                    <a:lstStyle/>
                    <a:p>
                      <a:r>
                        <a:rPr lang="en-US" sz="1400" dirty="0" smtClean="0">
                          <a:latin typeface="Arial"/>
                          <a:cs typeface="Arial"/>
                        </a:rPr>
                        <a:t>Phosphate</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5.69</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c>
                  <a:txBody>
                    <a:bodyPr/>
                    <a:lstStyle/>
                    <a:p>
                      <a:pPr algn="ctr"/>
                      <a:r>
                        <a:rPr lang="en-US" sz="1400" dirty="0" smtClean="0">
                          <a:latin typeface="Arial"/>
                          <a:cs typeface="Arial"/>
                        </a:rPr>
                        <a:t>2.70</a:t>
                      </a:r>
                      <a:endParaRPr lang="en-US" sz="1400" dirty="0">
                        <a:latin typeface="Arial"/>
                        <a:cs typeface="Arial"/>
                      </a:endParaRPr>
                    </a:p>
                  </a:txBody>
                  <a:tcP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F2F2F2"/>
                    </a:solidFill>
                  </a:tcPr>
                </a:tc>
              </a:tr>
            </a:tbl>
          </a:graphicData>
        </a:graphic>
      </p:graphicFrame>
      <p:sp>
        <p:nvSpPr>
          <p:cNvPr id="12" name="Title 11"/>
          <p:cNvSpPr>
            <a:spLocks noGrp="1"/>
          </p:cNvSpPr>
          <p:nvPr>
            <p:ph type="title"/>
          </p:nvPr>
        </p:nvSpPr>
        <p:spPr/>
        <p:txBody>
          <a:bodyPr/>
          <a:lstStyle/>
          <a:p>
            <a:r>
              <a:rPr lang="en-GB" dirty="0"/>
              <a:t>Higher levels of bicarbonate in stimulated saliva increase </a:t>
            </a:r>
            <a:r>
              <a:rPr lang="en-GB" dirty="0" smtClean="0"/>
              <a:t>its </a:t>
            </a:r>
            <a:r>
              <a:rPr lang="en-GB" dirty="0"/>
              <a:t>protective </a:t>
            </a:r>
            <a:r>
              <a:rPr lang="en-GB" dirty="0" smtClean="0"/>
              <a:t>benefits</a:t>
            </a:r>
            <a:r>
              <a:rPr lang="en-GB" baseline="30000" dirty="0" smtClean="0"/>
              <a:t>1</a:t>
            </a:r>
            <a:endParaRPr lang="en-US" baseline="30000"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16</a:t>
            </a:fld>
            <a:endParaRPr lang="en-US" dirty="0"/>
          </a:p>
        </p:txBody>
      </p:sp>
      <p:sp>
        <p:nvSpPr>
          <p:cNvPr id="7" name="TextBox 6"/>
          <p:cNvSpPr txBox="1"/>
          <p:nvPr/>
        </p:nvSpPr>
        <p:spPr>
          <a:xfrm>
            <a:off x="1652055" y="6569467"/>
            <a:ext cx="4018590" cy="276999"/>
          </a:xfrm>
          <a:prstGeom prst="rect">
            <a:avLst/>
          </a:prstGeom>
          <a:noFill/>
        </p:spPr>
        <p:txBody>
          <a:bodyPr wrap="square" rtlCol="0">
            <a:spAutoFit/>
          </a:bodyPr>
          <a:lstStyle/>
          <a:p>
            <a:pPr defTabSz="685800"/>
            <a:r>
              <a:rPr lang="en-US" sz="600" kern="0" dirty="0" smtClean="0">
                <a:solidFill>
                  <a:srgbClr val="898989"/>
                </a:solidFill>
                <a:latin typeface="Arial" charset="0"/>
                <a:ea typeface="ＭＳ Ｐゴシック" charset="-128"/>
                <a:cs typeface="Arial" charset="0"/>
              </a:rPr>
              <a:t>1. Edgar </a:t>
            </a:r>
            <a:r>
              <a:rPr lang="en-US" sz="600" kern="0" dirty="0">
                <a:solidFill>
                  <a:srgbClr val="898989"/>
                </a:solidFill>
                <a:latin typeface="Arial" charset="0"/>
                <a:ea typeface="ＭＳ Ｐゴシック" charset="-128"/>
                <a:cs typeface="Arial" charset="0"/>
              </a:rPr>
              <a:t>M, Dawes C, </a:t>
            </a:r>
            <a:r>
              <a:rPr lang="en-US" sz="600" kern="0" dirty="0" err="1">
                <a:solidFill>
                  <a:srgbClr val="898989"/>
                </a:solidFill>
                <a:latin typeface="Arial" charset="0"/>
                <a:ea typeface="ＭＳ Ｐゴシック" charset="-128"/>
                <a:cs typeface="Arial" charset="0"/>
              </a:rPr>
              <a:t>O’Mullane</a:t>
            </a:r>
            <a:r>
              <a:rPr lang="en-US" sz="600" kern="0" dirty="0">
                <a:solidFill>
                  <a:srgbClr val="898989"/>
                </a:solidFill>
                <a:latin typeface="Arial" charset="0"/>
                <a:ea typeface="ＭＳ Ｐゴシック" charset="-128"/>
                <a:cs typeface="Arial" charset="0"/>
              </a:rPr>
              <a:t> D, eds</a:t>
            </a:r>
            <a:r>
              <a:rPr lang="en-US" sz="600" i="1" kern="0" dirty="0">
                <a:solidFill>
                  <a:srgbClr val="898989"/>
                </a:solidFill>
                <a:latin typeface="Arial" charset="0"/>
                <a:ea typeface="ＭＳ Ｐゴシック" charset="-128"/>
                <a:cs typeface="Arial" charset="0"/>
              </a:rPr>
              <a:t>. Saliva and Oral Health</a:t>
            </a:r>
            <a:r>
              <a:rPr lang="en-US" sz="600" kern="0" dirty="0">
                <a:solidFill>
                  <a:srgbClr val="898989"/>
                </a:solidFill>
                <a:latin typeface="Arial" charset="0"/>
                <a:ea typeface="ＭＳ Ｐゴシック" charset="-128"/>
                <a:cs typeface="Arial" charset="0"/>
              </a:rPr>
              <a:t>, </a:t>
            </a:r>
            <a:r>
              <a:rPr lang="en-US" sz="600" i="1" kern="0" dirty="0">
                <a:solidFill>
                  <a:srgbClr val="898989"/>
                </a:solidFill>
                <a:latin typeface="Arial" charset="0"/>
                <a:ea typeface="ＭＳ Ｐゴシック" charset="-128"/>
                <a:cs typeface="Arial" charset="0"/>
              </a:rPr>
              <a:t>4</a:t>
            </a:r>
            <a:r>
              <a:rPr lang="en-US" sz="600" i="1" kern="0" baseline="30000" dirty="0">
                <a:solidFill>
                  <a:srgbClr val="898989"/>
                </a:solidFill>
                <a:latin typeface="Arial" charset="0"/>
                <a:ea typeface="ＭＳ Ｐゴシック" charset="-128"/>
                <a:cs typeface="Arial" charset="0"/>
              </a:rPr>
              <a:t>th</a:t>
            </a:r>
            <a:r>
              <a:rPr lang="en-US" sz="600" i="1" kern="0" dirty="0">
                <a:solidFill>
                  <a:srgbClr val="898989"/>
                </a:solidFill>
                <a:latin typeface="Arial" charset="0"/>
                <a:ea typeface="ＭＳ Ｐゴシック" charset="-128"/>
                <a:cs typeface="Arial" charset="0"/>
              </a:rPr>
              <a:t> edition</a:t>
            </a:r>
            <a:r>
              <a:rPr lang="en-US" sz="600" kern="0" dirty="0">
                <a:solidFill>
                  <a:srgbClr val="898989"/>
                </a:solidFill>
                <a:latin typeface="Arial" charset="0"/>
                <a:ea typeface="ＭＳ Ｐゴシック" charset="-128"/>
                <a:cs typeface="Arial" charset="0"/>
              </a:rPr>
              <a:t>. Stephen </a:t>
            </a:r>
            <a:r>
              <a:rPr lang="en-US" sz="600" kern="0" dirty="0" err="1">
                <a:solidFill>
                  <a:srgbClr val="898989"/>
                </a:solidFill>
                <a:latin typeface="Arial" charset="0"/>
                <a:ea typeface="ＭＳ Ｐゴシック" charset="-128"/>
                <a:cs typeface="Arial" charset="0"/>
              </a:rPr>
              <a:t>Hancocks</a:t>
            </a:r>
            <a:r>
              <a:rPr lang="en-US" sz="600" kern="0" dirty="0">
                <a:solidFill>
                  <a:srgbClr val="898989"/>
                </a:solidFill>
                <a:latin typeface="Arial" charset="0"/>
                <a:ea typeface="ＭＳ Ｐゴシック" charset="-128"/>
                <a:cs typeface="Arial" charset="0"/>
              </a:rPr>
              <a:t> Ltd, </a:t>
            </a:r>
            <a:r>
              <a:rPr lang="en-US" sz="600" kern="0" dirty="0" smtClean="0">
                <a:solidFill>
                  <a:srgbClr val="898989"/>
                </a:solidFill>
                <a:latin typeface="Arial" charset="0"/>
                <a:ea typeface="ＭＳ Ｐゴシック" charset="-128"/>
                <a:cs typeface="Arial" charset="0"/>
              </a:rPr>
              <a:t>2012;11.</a:t>
            </a:r>
            <a:endParaRPr lang="en-US" sz="600" kern="0" dirty="0">
              <a:solidFill>
                <a:srgbClr val="898989"/>
              </a:solidFill>
              <a:latin typeface="Arial" charset="0"/>
              <a:ea typeface="ＭＳ Ｐゴシック" charset="-128"/>
              <a:cs typeface="Arial" charset="0"/>
            </a:endParaRPr>
          </a:p>
          <a:p>
            <a:pPr defTabSz="685800"/>
            <a:endParaRPr lang="en-US" sz="600" kern="0" dirty="0">
              <a:solidFill>
                <a:srgbClr val="898989"/>
              </a:solidFill>
              <a:latin typeface="Arial"/>
              <a:cs typeface="Arial"/>
            </a:endParaRPr>
          </a:p>
        </p:txBody>
      </p:sp>
      <p:pic>
        <p:nvPicPr>
          <p:cNvPr id="4" name="Picture 3" descr="hiliter.png"/>
          <p:cNvPicPr>
            <a:picLocks noChangeAspect="1"/>
          </p:cNvPicPr>
          <p:nvPr/>
        </p:nvPicPr>
        <p:blipFill rotWithShape="1">
          <a:blip r:embed="rId3" cstate="screen">
            <a:extLst>
              <a:ext uri="{28A0092B-C50C-407E-A947-70E740481C1C}">
                <a14:useLocalDpi xmlns:a14="http://schemas.microsoft.com/office/drawing/2010/main"/>
              </a:ext>
            </a:extLst>
          </a:blip>
          <a:srcRect t="-6157"/>
          <a:stretch/>
        </p:blipFill>
        <p:spPr>
          <a:xfrm>
            <a:off x="6606828" y="5099650"/>
            <a:ext cx="2222066" cy="1770854"/>
          </a:xfrm>
          <a:prstGeom prst="rect">
            <a:avLst/>
          </a:prstGeom>
        </p:spPr>
      </p:pic>
    </p:spTree>
    <p:extLst>
      <p:ext uri="{BB962C8B-B14F-4D97-AF65-F5344CB8AC3E}">
        <p14:creationId xmlns:p14="http://schemas.microsoft.com/office/powerpoint/2010/main" val="215091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par>
                                <p:cTn id="12" presetID="2" presetClass="entr" presetSubtype="8"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0-#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Saliva plays a key role in maintaining </a:t>
            </a:r>
            <a:br>
              <a:rPr lang="en-GB" dirty="0" smtClean="0"/>
            </a:br>
            <a:r>
              <a:rPr lang="en-GB" dirty="0" smtClean="0"/>
              <a:t>the balance between demineralization </a:t>
            </a:r>
            <a:br>
              <a:rPr lang="en-GB" dirty="0" smtClean="0"/>
            </a:br>
            <a:r>
              <a:rPr lang="en-GB" dirty="0" smtClean="0"/>
              <a:t>and remineralization</a:t>
            </a:r>
            <a:endParaRPr lang="en-GB" dirty="0"/>
          </a:p>
        </p:txBody>
      </p:sp>
      <p:sp>
        <p:nvSpPr>
          <p:cNvPr id="4" name="Slide Number Placeholder 3"/>
          <p:cNvSpPr>
            <a:spLocks noGrp="1"/>
          </p:cNvSpPr>
          <p:nvPr>
            <p:ph type="sldNum" sz="quarter" idx="12"/>
          </p:nvPr>
        </p:nvSpPr>
        <p:spPr/>
        <p:txBody>
          <a:bodyPr/>
          <a:lstStyle/>
          <a:p>
            <a:fld id="{167E5DE7-3F6B-D645-96A7-B486B3F2F9B4}" type="slidenum">
              <a:rPr lang="en-US" smtClean="0"/>
              <a:pPr/>
              <a:t>17</a:t>
            </a:fld>
            <a:endParaRPr lang="en-US" dirty="0"/>
          </a:p>
        </p:txBody>
      </p:sp>
      <p:sp>
        <p:nvSpPr>
          <p:cNvPr id="3" name="Content Placeholder 2"/>
          <p:cNvSpPr>
            <a:spLocks noGrp="1"/>
          </p:cNvSpPr>
          <p:nvPr>
            <p:ph idx="4294967295"/>
          </p:nvPr>
        </p:nvSpPr>
        <p:spPr>
          <a:xfrm>
            <a:off x="4816475" y="2012950"/>
            <a:ext cx="4327525" cy="5095875"/>
          </a:xfrm>
        </p:spPr>
        <p:txBody>
          <a:bodyPr>
            <a:noAutofit/>
          </a:bodyPr>
          <a:lstStyle/>
          <a:p>
            <a:pPr>
              <a:buFont typeface="Arial" panose="020B0604020202020204" pitchFamily="34" charset="0"/>
              <a:buChar char="•"/>
            </a:pPr>
            <a:endParaRPr lang="en-GB" sz="1400" dirty="0">
              <a:latin typeface="Arial" panose="020B0604020202020204" pitchFamily="34" charset="0"/>
            </a:endParaRPr>
          </a:p>
          <a:p>
            <a:endParaRPr lang="en-US" sz="1400" dirty="0"/>
          </a:p>
        </p:txBody>
      </p:sp>
      <p:pic>
        <p:nvPicPr>
          <p:cNvPr id="8" name="Picture 7" descr="Remin Demin Illustration.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95271" y="1510628"/>
            <a:ext cx="5336945" cy="5336945"/>
          </a:xfrm>
          <a:prstGeom prst="rect">
            <a:avLst/>
          </a:prstGeom>
        </p:spPr>
      </p:pic>
    </p:spTree>
    <p:extLst>
      <p:ext uri="{BB962C8B-B14F-4D97-AF65-F5344CB8AC3E}">
        <p14:creationId xmlns:p14="http://schemas.microsoft.com/office/powerpoint/2010/main" val="34846004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a:t>The oral health benefits of sugar-free </a:t>
            </a:r>
            <a:r>
              <a:rPr lang="en-GB" dirty="0" smtClean="0"/>
              <a:t>gum</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pPr/>
              <a:t>18</a:t>
            </a:fld>
            <a:endParaRPr lang="en-US" dirty="0"/>
          </a:p>
        </p:txBody>
      </p:sp>
    </p:spTree>
    <p:extLst>
      <p:ext uri="{BB962C8B-B14F-4D97-AF65-F5344CB8AC3E}">
        <p14:creationId xmlns:p14="http://schemas.microsoft.com/office/powerpoint/2010/main" val="41940728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Sugar-free gum is largely composed </a:t>
            </a:r>
            <a:br>
              <a:rPr lang="en-GB" dirty="0" smtClean="0"/>
            </a:br>
            <a:r>
              <a:rPr lang="en-GB" dirty="0" smtClean="0"/>
              <a:t>of polyols and gum base</a:t>
            </a:r>
            <a:endParaRPr lang="en-US"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19</a:t>
            </a:fld>
            <a:endParaRPr lang="en-US" dirty="0"/>
          </a:p>
        </p:txBody>
      </p:sp>
      <p:graphicFrame>
        <p:nvGraphicFramePr>
          <p:cNvPr id="5" name="Group 375"/>
          <p:cNvGraphicFramePr>
            <a:graphicFrameLocks noGrp="1"/>
          </p:cNvGraphicFramePr>
          <p:nvPr>
            <p:ph idx="4294967295"/>
            <p:extLst>
              <p:ext uri="{D42A27DB-BD31-4B8C-83A1-F6EECF244321}">
                <p14:modId xmlns:p14="http://schemas.microsoft.com/office/powerpoint/2010/main" val="1978893644"/>
              </p:ext>
            </p:extLst>
          </p:nvPr>
        </p:nvGraphicFramePr>
        <p:xfrm>
          <a:off x="317739" y="1693453"/>
          <a:ext cx="5965076" cy="3096910"/>
        </p:xfrm>
        <a:graphic>
          <a:graphicData uri="http://schemas.openxmlformats.org/drawingml/2006/table">
            <a:tbl>
              <a:tblPr/>
              <a:tblGrid>
                <a:gridCol w="1307849"/>
                <a:gridCol w="2605172"/>
                <a:gridCol w="2052055"/>
              </a:tblGrid>
              <a:tr h="48885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Arial"/>
                          <a:cs typeface="Arial"/>
                        </a:rPr>
                        <a:t>Formula</a:t>
                      </a:r>
                    </a:p>
                  </a:txBody>
                  <a:tcPr marL="62853" marR="62853" marT="0" marB="34290" anchor="ctr" horzOverflow="overflow">
                    <a:lnL cap="flat">
                      <a:noFill/>
                    </a:lnL>
                    <a:lnR>
                      <a:noFill/>
                    </a:lnR>
                    <a:lnT cap="flat">
                      <a:noFill/>
                    </a:lnT>
                    <a:lnB>
                      <a:noFill/>
                    </a:lnB>
                    <a:lnTlToBr>
                      <a:noFill/>
                    </a:lnTlToBr>
                    <a:lnBlToTr>
                      <a:noFill/>
                    </a:lnBlToTr>
                    <a:solidFill>
                      <a:srgbClr val="45ABD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Arial"/>
                          <a:cs typeface="Arial"/>
                        </a:rPr>
                        <a:t>Ingredients</a:t>
                      </a:r>
                    </a:p>
                  </a:txBody>
                  <a:tcPr marL="62853" marR="62853" marT="0" marB="34290" anchor="ctr" horzOverflow="overflow">
                    <a:lnL cap="flat">
                      <a:noFill/>
                    </a:lnL>
                    <a:lnR>
                      <a:noFill/>
                    </a:lnR>
                    <a:lnT cap="flat">
                      <a:noFill/>
                    </a:lnT>
                    <a:lnB>
                      <a:noFill/>
                    </a:lnB>
                    <a:lnTlToBr>
                      <a:noFill/>
                    </a:lnTlToBr>
                    <a:lnBlToTr>
                      <a:noFill/>
                    </a:lnBlToTr>
                    <a:solidFill>
                      <a:srgbClr val="45ABD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Arial"/>
                          <a:cs typeface="Arial"/>
                        </a:rPr>
                        <a:t>Function</a:t>
                      </a:r>
                    </a:p>
                  </a:txBody>
                  <a:tcPr marL="62853" marR="62853" marT="0" marB="34290" anchor="ctr" horzOverflow="overflow">
                    <a:lnL>
                      <a:noFill/>
                    </a:lnL>
                    <a:lnR cap="flat">
                      <a:noFill/>
                    </a:lnR>
                    <a:lnT cap="flat">
                      <a:noFill/>
                    </a:lnT>
                    <a:lnB>
                      <a:noFill/>
                    </a:lnB>
                    <a:lnTlToBr>
                      <a:noFill/>
                    </a:lnTlToBr>
                    <a:lnBlToTr>
                      <a:noFill/>
                    </a:lnBlToTr>
                    <a:solidFill>
                      <a:srgbClr val="45ABDD"/>
                    </a:solidFill>
                  </a:tcPr>
                </a:tc>
              </a:tr>
              <a:tr h="6520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a:cs typeface="Arial"/>
                        </a:rPr>
                        <a:t>40–65%</a:t>
                      </a:r>
                    </a:p>
                  </a:txBody>
                  <a:tcPr marL="62853" marR="62853" marT="0" marB="0" anchor="ctr" anchorCtr="1" horzOverflow="overflow">
                    <a:lnL cap="flat">
                      <a:noFill/>
                    </a:lnL>
                    <a:lnR>
                      <a:noFill/>
                    </a:lnR>
                    <a:lnT>
                      <a:noFill/>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a:cs typeface="Arial"/>
                        </a:rPr>
                        <a:t>Polyols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a:cs typeface="Arial"/>
                        </a:rPr>
                        <a:t> (e.g., sorbitol, mannitol, xylitol maltitol, isomalt)</a:t>
                      </a:r>
                    </a:p>
                  </a:txBody>
                  <a:tcPr marL="62853" marR="62853" marT="0" marB="0" anchor="ctr" anchorCtr="1" horzOverflow="overflow">
                    <a:lnL cap="flat">
                      <a:noFill/>
                    </a:lnL>
                    <a:lnR>
                      <a:noFill/>
                    </a:lnR>
                    <a:lnT>
                      <a:noFill/>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a:cs typeface="Arial"/>
                        </a:rPr>
                        <a:t>Bulk sweetener </a:t>
                      </a:r>
                      <a:br>
                        <a:rPr kumimoji="0" lang="en-US" sz="1200" b="0" i="0" u="none" strike="noStrike" cap="none" normalizeH="0" baseline="0" dirty="0" smtClean="0">
                          <a:ln>
                            <a:noFill/>
                          </a:ln>
                          <a:solidFill>
                            <a:schemeClr val="tx1"/>
                          </a:solidFill>
                          <a:effectLst/>
                          <a:latin typeface="Arial"/>
                          <a:cs typeface="Arial"/>
                        </a:rPr>
                      </a:br>
                      <a:r>
                        <a:rPr kumimoji="0" lang="en-US" sz="1200" b="0" i="0" u="none" strike="noStrike" cap="none" normalizeH="0" baseline="0" dirty="0" smtClean="0">
                          <a:ln>
                            <a:noFill/>
                          </a:ln>
                          <a:solidFill>
                            <a:schemeClr val="tx1"/>
                          </a:solidFill>
                          <a:effectLst/>
                          <a:latin typeface="Arial"/>
                          <a:cs typeface="Arial"/>
                        </a:rPr>
                        <a:t>(</a:t>
                      </a:r>
                      <a:r>
                        <a:rPr kumimoji="0" lang="en-US" sz="1000" b="0" i="0" u="none" strike="noStrike" cap="none" normalizeH="0" baseline="0" dirty="0" smtClean="0">
                          <a:ln>
                            <a:noFill/>
                          </a:ln>
                          <a:solidFill>
                            <a:schemeClr val="tx1"/>
                          </a:solidFill>
                          <a:effectLst/>
                          <a:latin typeface="Arial"/>
                          <a:cs typeface="Arial"/>
                        </a:rPr>
                        <a:t>Volume, Substance)</a:t>
                      </a:r>
                    </a:p>
                  </a:txBody>
                  <a:tcPr marL="62853" marR="62853" marT="0" marB="0" anchor="ctr" anchorCtr="1" horzOverflow="overflow">
                    <a:lnL>
                      <a:noFill/>
                    </a:lnL>
                    <a:lnR cap="flat">
                      <a:noFill/>
                    </a:lnR>
                    <a:lnT>
                      <a:noFill/>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r>
              <a:tr h="6520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a:cs typeface="Arial"/>
                        </a:rPr>
                        <a:t>20–25%</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45ABDD">
                        <a:alpha val="25000"/>
                      </a:srgb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a:cs typeface="Arial"/>
                        </a:rPr>
                        <a:t>Gum Base</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a:cs typeface="Arial"/>
                        </a:rPr>
                        <a:t>(e.g. purified polymers, emulsifiers, resins) </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45ABDD">
                        <a:alpha val="25000"/>
                      </a:srgb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a:cs typeface="Arial"/>
                        </a:rPr>
                        <a:t>Chew, Texture, Bolus, </a:t>
                      </a:r>
                      <a:br>
                        <a:rPr kumimoji="0" lang="en-US" sz="1200" b="0" i="0" u="none" strike="noStrike" cap="none" normalizeH="0" baseline="0" dirty="0" smtClean="0">
                          <a:ln>
                            <a:noFill/>
                          </a:ln>
                          <a:solidFill>
                            <a:schemeClr val="tx1"/>
                          </a:solidFill>
                          <a:effectLst/>
                          <a:latin typeface="Arial"/>
                          <a:cs typeface="Arial"/>
                        </a:rPr>
                      </a:br>
                      <a:r>
                        <a:rPr kumimoji="0" lang="en-US" sz="1200" b="0" i="0" u="none" strike="noStrike" cap="none" normalizeH="0" baseline="0" dirty="0" smtClean="0">
                          <a:ln>
                            <a:noFill/>
                          </a:ln>
                          <a:solidFill>
                            <a:schemeClr val="tx1"/>
                          </a:solidFill>
                          <a:effectLst/>
                          <a:latin typeface="Arial"/>
                          <a:cs typeface="Arial"/>
                        </a:rPr>
                        <a:t>Flavor Carrier</a:t>
                      </a:r>
                    </a:p>
                  </a:txBody>
                  <a:tcPr marL="62853" marR="62853" marT="0" marB="0" anchor="ctr" anchorCtr="1" horzOverflow="overflow">
                    <a:lnL>
                      <a:noFill/>
                    </a:lnL>
                    <a:lnR cap="flat">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45ABDD">
                        <a:alpha val="25000"/>
                      </a:srgbClr>
                    </a:solidFill>
                  </a:tcPr>
                </a:tc>
              </a:tr>
              <a:tr h="6520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a:cs typeface="Arial"/>
                        </a:rPr>
                        <a:t>5.10–18.5%</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a:cs typeface="Arial"/>
                        </a:rPr>
                        <a:t>Gum Modifiers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a:cs typeface="Arial"/>
                        </a:rPr>
                        <a:t>(e.g. glycerine, HSH, sorbitol solution, fats and oils)</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a:cs typeface="Arial"/>
                        </a:rPr>
                        <a:t>Softener</a:t>
                      </a:r>
                    </a:p>
                  </a:txBody>
                  <a:tcPr marL="62853" marR="62853" marT="0" marB="0" anchor="ctr" anchorCtr="1" horzOverflow="overflow">
                    <a:lnL>
                      <a:noFill/>
                    </a:lnL>
                    <a:lnR cap="flat">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r>
              <a:tr h="6520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a:cs typeface="Arial"/>
                        </a:rPr>
                        <a:t>0.66–1.7%</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228600" marR="0" lvl="0" indent="-22860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a:cs typeface="Arial"/>
                        </a:rPr>
                        <a:t>Flavorings </a:t>
                      </a:r>
                      <a:r>
                        <a:rPr kumimoji="0" lang="en-US" sz="1000" b="0" i="0" u="none" strike="noStrike" cap="none" normalizeH="0" baseline="0" dirty="0" smtClean="0">
                          <a:ln>
                            <a:noFill/>
                          </a:ln>
                          <a:solidFill>
                            <a:schemeClr val="tx1"/>
                          </a:solidFill>
                          <a:effectLst/>
                          <a:latin typeface="Arial"/>
                          <a:cs typeface="Arial"/>
                        </a:rPr>
                        <a:t>(e.g. mint, menthol)</a:t>
                      </a:r>
                    </a:p>
                  </a:txBody>
                  <a:tcPr marL="62853" marR="62853" marT="0" marB="0" anchor="ctr" anchorCtr="1" horzOverflow="overflow">
                    <a:lnL cap="flat">
                      <a:noFill/>
                    </a:lnL>
                    <a:lnR>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a:cs typeface="Arial"/>
                        </a:rPr>
                        <a:t>Taste</a:t>
                      </a:r>
                    </a:p>
                  </a:txBody>
                  <a:tcPr marL="62853" marR="62853" marT="0" marB="0" anchor="ctr" anchorCtr="1" horzOverflow="overflow">
                    <a:lnL>
                      <a:noFill/>
                    </a:lnL>
                    <a:lnR cap="flat">
                      <a:noFill/>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lnTlToBr>
                      <a:noFill/>
                    </a:lnTlToBr>
                    <a:lnBlToTr>
                      <a:noFill/>
                    </a:lnBlToTr>
                    <a:solidFill>
                      <a:srgbClr val="FFFFFF"/>
                    </a:solidFill>
                  </a:tcPr>
                </a:tc>
              </a:tr>
            </a:tbl>
          </a:graphicData>
        </a:graphic>
      </p:graphicFrame>
      <p:pic>
        <p:nvPicPr>
          <p:cNvPr id="10" name="Picture 9" descr="Pellet-Gu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2816" y="3874444"/>
            <a:ext cx="2774965" cy="2829606"/>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53062" y="4790364"/>
            <a:ext cx="2074607" cy="2074607"/>
          </a:xfrm>
          <a:prstGeom prst="rect">
            <a:avLst/>
          </a:prstGeom>
        </p:spPr>
      </p:pic>
    </p:spTree>
    <p:extLst>
      <p:ext uri="{BB962C8B-B14F-4D97-AF65-F5344CB8AC3E}">
        <p14:creationId xmlns:p14="http://schemas.microsoft.com/office/powerpoint/2010/main" val="1410583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will cover today</a:t>
            </a:r>
            <a:endParaRPr lang="en-US" dirty="0"/>
          </a:p>
        </p:txBody>
      </p:sp>
      <p:sp>
        <p:nvSpPr>
          <p:cNvPr id="4" name="Content Placeholder 3"/>
          <p:cNvSpPr>
            <a:spLocks noGrp="1"/>
          </p:cNvSpPr>
          <p:nvPr>
            <p:ph idx="1"/>
          </p:nvPr>
        </p:nvSpPr>
        <p:spPr/>
        <p:txBody>
          <a:bodyPr/>
          <a:lstStyle/>
          <a:p>
            <a:r>
              <a:rPr lang="en-GB" dirty="0" smtClean="0"/>
              <a:t>The link between diet, nutrition and dental caries.</a:t>
            </a:r>
          </a:p>
          <a:p>
            <a:r>
              <a:rPr lang="en-GB" dirty="0" smtClean="0"/>
              <a:t>Saliva and its role in maintaining oral health.</a:t>
            </a:r>
          </a:p>
          <a:p>
            <a:r>
              <a:rPr lang="en-GB" dirty="0" smtClean="0"/>
              <a:t>The oral health benefits of sugar-free gum.</a:t>
            </a:r>
            <a:endParaRPr lang="en-GB" dirty="0"/>
          </a:p>
        </p:txBody>
      </p:sp>
      <p:sp>
        <p:nvSpPr>
          <p:cNvPr id="10" name="Slide Number Placeholder 9"/>
          <p:cNvSpPr>
            <a:spLocks noGrp="1"/>
          </p:cNvSpPr>
          <p:nvPr>
            <p:ph type="sldNum" sz="quarter" idx="12"/>
          </p:nvPr>
        </p:nvSpPr>
        <p:spPr/>
        <p:txBody>
          <a:bodyPr/>
          <a:lstStyle/>
          <a:p>
            <a:fld id="{167E5DE7-3F6B-D645-96A7-B486B3F2F9B4}" type="slidenum">
              <a:rPr lang="en-US" smtClean="0"/>
              <a:pPr/>
              <a:t>2</a:t>
            </a:fld>
            <a:endParaRPr lang="en-US" dirty="0"/>
          </a:p>
        </p:txBody>
      </p:sp>
      <p:grpSp>
        <p:nvGrpSpPr>
          <p:cNvPr id="8" name="Group 7"/>
          <p:cNvGrpSpPr/>
          <p:nvPr/>
        </p:nvGrpSpPr>
        <p:grpSpPr>
          <a:xfrm>
            <a:off x="5638179" y="2937365"/>
            <a:ext cx="3403835" cy="3418985"/>
            <a:chOff x="6065528" y="3603172"/>
            <a:chExt cx="2870200" cy="2882975"/>
          </a:xfrm>
        </p:grpSpPr>
        <p:sp>
          <p:nvSpPr>
            <p:cNvPr id="7" name="Oval 6"/>
            <p:cNvSpPr/>
            <p:nvPr/>
          </p:nvSpPr>
          <p:spPr>
            <a:xfrm>
              <a:off x="6136568" y="3705501"/>
              <a:ext cx="2692326" cy="2692326"/>
            </a:xfrm>
            <a:prstGeom prst="ellipse">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Circle fram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65528" y="3603172"/>
              <a:ext cx="2870200" cy="2882975"/>
            </a:xfrm>
            <a:prstGeom prst="rect">
              <a:avLst/>
            </a:prstGeom>
          </p:spPr>
        </p:pic>
      </p:grpSp>
    </p:spTree>
    <p:extLst>
      <p:ext uri="{BB962C8B-B14F-4D97-AF65-F5344CB8AC3E}">
        <p14:creationId xmlns:p14="http://schemas.microsoft.com/office/powerpoint/2010/main" val="2531831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Chewing sugar-free gum stimulates </a:t>
            </a:r>
            <a:br>
              <a:rPr lang="en-GB" dirty="0" smtClean="0"/>
            </a:br>
            <a:r>
              <a:rPr lang="en-GB" dirty="0" smtClean="0"/>
              <a:t>saliva flow &gt;10 times the resting rate </a:t>
            </a:r>
            <a:endParaRPr lang="en-US"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20</a:t>
            </a:fld>
            <a:endParaRPr lang="en-US" dirty="0"/>
          </a:p>
        </p:txBody>
      </p:sp>
      <p:sp>
        <p:nvSpPr>
          <p:cNvPr id="5" name="Rectangle 4"/>
          <p:cNvSpPr>
            <a:spLocks noChangeArrowheads="1"/>
          </p:cNvSpPr>
          <p:nvPr/>
        </p:nvSpPr>
        <p:spPr bwMode="auto">
          <a:xfrm>
            <a:off x="1576316" y="6589902"/>
            <a:ext cx="5684293" cy="92333"/>
          </a:xfrm>
          <a:prstGeom prst="rect">
            <a:avLst/>
          </a:prstGeom>
          <a:noFill/>
          <a:ln w="9525">
            <a:noFill/>
            <a:miter lim="800000"/>
            <a:headEnd/>
            <a:tailEnd/>
          </a:ln>
          <a:effectLst/>
        </p:spPr>
        <p:txBody>
          <a:bodyPr wrap="square" tIns="0" bIns="0" anchor="ctr">
            <a:spAutoFit/>
          </a:bodyPr>
          <a:lstStyle/>
          <a:p>
            <a:pPr defTabSz="685800"/>
            <a:r>
              <a:rPr lang="en-US" sz="600" kern="1200" dirty="0" smtClean="0">
                <a:solidFill>
                  <a:srgbClr val="898989"/>
                </a:solidFill>
                <a:latin typeface="Arial"/>
                <a:cs typeface="Arial"/>
              </a:rPr>
              <a:t>Graph adapted from: Dawes C, MacPherson LM. Effects of nine different chewing gums and lozenges on salivary flow rate and </a:t>
            </a:r>
            <a:r>
              <a:rPr lang="en-US" sz="600" kern="1200" dirty="0" err="1" smtClean="0">
                <a:solidFill>
                  <a:srgbClr val="898989"/>
                </a:solidFill>
                <a:latin typeface="Arial"/>
                <a:cs typeface="Arial"/>
              </a:rPr>
              <a:t>pH.</a:t>
            </a:r>
            <a:r>
              <a:rPr lang="en-US" sz="600" kern="1200" dirty="0" smtClean="0">
                <a:solidFill>
                  <a:srgbClr val="898989"/>
                </a:solidFill>
                <a:latin typeface="Arial"/>
                <a:cs typeface="Arial"/>
              </a:rPr>
              <a:t> </a:t>
            </a:r>
            <a:r>
              <a:rPr lang="en-US" sz="600" i="1" kern="1200" dirty="0" smtClean="0">
                <a:solidFill>
                  <a:srgbClr val="898989"/>
                </a:solidFill>
                <a:latin typeface="Arial"/>
                <a:cs typeface="Arial"/>
              </a:rPr>
              <a:t>Caries </a:t>
            </a:r>
            <a:r>
              <a:rPr lang="en-US" sz="600" i="1" kern="1200" dirty="0">
                <a:solidFill>
                  <a:srgbClr val="898989"/>
                </a:solidFill>
                <a:latin typeface="Arial"/>
                <a:cs typeface="Arial"/>
              </a:rPr>
              <a:t>Res</a:t>
            </a:r>
            <a:r>
              <a:rPr lang="en-US" sz="600" kern="1200" dirty="0" smtClean="0">
                <a:solidFill>
                  <a:srgbClr val="898989"/>
                </a:solidFill>
                <a:latin typeface="Arial"/>
                <a:cs typeface="Arial"/>
              </a:rPr>
              <a:t>. 1992;26:176-82.</a:t>
            </a:r>
            <a:endParaRPr lang="en-US" sz="600" kern="1200" dirty="0">
              <a:solidFill>
                <a:srgbClr val="898989"/>
              </a:solidFill>
              <a:latin typeface="Arial"/>
              <a:cs typeface="Arial"/>
            </a:endParaRPr>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125" y="1739544"/>
            <a:ext cx="7281969" cy="4577566"/>
          </a:xfrm>
          <a:prstGeom prst="rect">
            <a:avLst/>
          </a:prstGeom>
        </p:spPr>
      </p:pic>
    </p:spTree>
    <p:extLst>
      <p:ext uri="{BB962C8B-B14F-4D97-AF65-F5344CB8AC3E}">
        <p14:creationId xmlns:p14="http://schemas.microsoft.com/office/powerpoint/2010/main" val="284135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99" y="17102"/>
            <a:ext cx="7997000" cy="1360312"/>
          </a:xfrm>
        </p:spPr>
        <p:txBody>
          <a:bodyPr/>
          <a:lstStyle/>
          <a:p>
            <a:r>
              <a:rPr lang="en-GB" dirty="0" smtClean="0"/>
              <a:t>Stimulated saliva helps remove food debris from susceptible tooth surfaces</a:t>
            </a:r>
            <a:endParaRPr lang="en-GB" dirty="0"/>
          </a:p>
        </p:txBody>
      </p:sp>
      <p:sp>
        <p:nvSpPr>
          <p:cNvPr id="9" name="Slide Number Placeholder 8"/>
          <p:cNvSpPr>
            <a:spLocks noGrp="1"/>
          </p:cNvSpPr>
          <p:nvPr>
            <p:ph type="sldNum" sz="quarter" idx="12"/>
          </p:nvPr>
        </p:nvSpPr>
        <p:spPr/>
        <p:txBody>
          <a:bodyPr/>
          <a:lstStyle/>
          <a:p>
            <a:fld id="{167E5DE7-3F6B-D645-96A7-B486B3F2F9B4}" type="slidenum">
              <a:rPr lang="en-US" smtClean="0"/>
              <a:pPr/>
              <a:t>21</a:t>
            </a:fld>
            <a:endParaRPr lang="en-US" dirty="0"/>
          </a:p>
        </p:txBody>
      </p:sp>
      <p:sp>
        <p:nvSpPr>
          <p:cNvPr id="4" name="TextBox 3"/>
          <p:cNvSpPr txBox="1"/>
          <p:nvPr/>
        </p:nvSpPr>
        <p:spPr>
          <a:xfrm>
            <a:off x="275550" y="1595625"/>
            <a:ext cx="3967515" cy="338554"/>
          </a:xfrm>
          <a:prstGeom prst="rect">
            <a:avLst/>
          </a:prstGeom>
          <a:noFill/>
        </p:spPr>
        <p:txBody>
          <a:bodyPr wrap="square" rtlCol="0">
            <a:spAutoFit/>
          </a:bodyPr>
          <a:lstStyle/>
          <a:p>
            <a:pPr defTabSz="914400" fontAlgn="base">
              <a:spcBef>
                <a:spcPct val="0"/>
              </a:spcBef>
              <a:spcAft>
                <a:spcPct val="0"/>
              </a:spcAft>
            </a:pPr>
            <a:r>
              <a:rPr lang="en-US" sz="1600" kern="1200" dirty="0" smtClean="0">
                <a:solidFill>
                  <a:prstClr val="black"/>
                </a:solidFill>
                <a:latin typeface="Arial"/>
                <a:ea typeface="ＭＳ Ｐゴシック" pitchFamily="34" charset="-128"/>
                <a:cs typeface="Arial"/>
              </a:rPr>
              <a:t>Baseline oral debris after eating cookie</a:t>
            </a:r>
            <a:endParaRPr lang="en-US" sz="1600" kern="1200" dirty="0">
              <a:solidFill>
                <a:prstClr val="black"/>
              </a:solidFill>
              <a:latin typeface="Arial"/>
              <a:ea typeface="ＭＳ Ｐゴシック" pitchFamily="34" charset="-128"/>
              <a:cs typeface="Aria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332210" y="1982292"/>
            <a:ext cx="3017520" cy="1454293"/>
          </a:xfrm>
          <a:prstGeom prst="rect">
            <a:avLst/>
          </a:prstGeom>
          <a:noFill/>
          <a:ln w="9525">
            <a:noFill/>
            <a:miter lim="800000"/>
            <a:headEnd/>
            <a:tailEnd/>
          </a:ln>
        </p:spPr>
      </p:pic>
      <p:sp>
        <p:nvSpPr>
          <p:cNvPr id="7" name="TextBox 6"/>
          <p:cNvSpPr txBox="1"/>
          <p:nvPr/>
        </p:nvSpPr>
        <p:spPr>
          <a:xfrm>
            <a:off x="4541644" y="1595625"/>
            <a:ext cx="4165782" cy="338554"/>
          </a:xfrm>
          <a:prstGeom prst="rect">
            <a:avLst/>
          </a:prstGeom>
          <a:noFill/>
        </p:spPr>
        <p:txBody>
          <a:bodyPr wrap="square" rtlCol="0">
            <a:spAutoFit/>
          </a:bodyPr>
          <a:lstStyle/>
          <a:p>
            <a:pPr defTabSz="914400" fontAlgn="base">
              <a:spcBef>
                <a:spcPct val="0"/>
              </a:spcBef>
              <a:spcAft>
                <a:spcPct val="0"/>
              </a:spcAft>
            </a:pPr>
            <a:r>
              <a:rPr lang="en-US" sz="1600" kern="1200" dirty="0" smtClean="0">
                <a:solidFill>
                  <a:prstClr val="black"/>
                </a:solidFill>
                <a:latin typeface="Arial"/>
                <a:ea typeface="ＭＳ Ｐゴシック" pitchFamily="34" charset="-128"/>
                <a:cs typeface="Arial"/>
              </a:rPr>
              <a:t>Oral debris after chewing gum for 2 min</a:t>
            </a:r>
            <a:endParaRPr lang="en-US" sz="1600" kern="1200" dirty="0">
              <a:solidFill>
                <a:prstClr val="black"/>
              </a:solidFill>
              <a:latin typeface="Arial"/>
              <a:ea typeface="ＭＳ Ｐゴシック" pitchFamily="34" charset="-128"/>
              <a:cs typeface="Arial"/>
            </a:endParaRPr>
          </a:p>
        </p:txBody>
      </p:sp>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a:off x="4637859" y="1982292"/>
            <a:ext cx="3014949" cy="1454293"/>
          </a:xfrm>
          <a:prstGeom prst="rect">
            <a:avLst/>
          </a:prstGeom>
          <a:noFill/>
          <a:ln w="9525">
            <a:noFill/>
            <a:miter lim="800000"/>
            <a:headEnd/>
            <a:tailEnd/>
          </a:ln>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89300" y="3648566"/>
            <a:ext cx="6291000" cy="2971539"/>
          </a:xfrm>
          <a:prstGeom prst="rect">
            <a:avLst/>
          </a:prstGeom>
        </p:spPr>
      </p:pic>
      <p:sp>
        <p:nvSpPr>
          <p:cNvPr id="6" name="Rectangle 5"/>
          <p:cNvSpPr/>
          <p:nvPr/>
        </p:nvSpPr>
        <p:spPr>
          <a:xfrm>
            <a:off x="1497274" y="6700482"/>
            <a:ext cx="6770425" cy="184666"/>
          </a:xfrm>
          <a:prstGeom prst="rect">
            <a:avLst/>
          </a:prstGeom>
        </p:spPr>
        <p:txBody>
          <a:bodyPr wrap="square">
            <a:spAutoFit/>
          </a:bodyPr>
          <a:lstStyle/>
          <a:p>
            <a:pPr lvl="0">
              <a:defRPr/>
            </a:pPr>
            <a:r>
              <a:rPr lang="en-GB" sz="600" dirty="0" smtClean="0">
                <a:solidFill>
                  <a:srgbClr val="898989"/>
                </a:solidFill>
                <a:latin typeface="Arial"/>
                <a:cs typeface="Arial"/>
              </a:rPr>
              <a:t>Graph adapted from:  Fu Y, et al</a:t>
            </a:r>
            <a:r>
              <a:rPr lang="en-US" sz="600" dirty="0" smtClean="0">
                <a:solidFill>
                  <a:srgbClr val="898989"/>
                </a:solidFill>
                <a:latin typeface="Arial"/>
                <a:cs typeface="Arial"/>
              </a:rPr>
              <a:t>. </a:t>
            </a:r>
            <a:r>
              <a:rPr lang="en-GB" sz="600" dirty="0">
                <a:solidFill>
                  <a:srgbClr val="898989"/>
                </a:solidFill>
                <a:latin typeface="Arial"/>
                <a:cs typeface="Arial"/>
              </a:rPr>
              <a:t>Assessment of chewing sugar-free gums for oral debris reduction: a randomized controlled crossover clinical trial.</a:t>
            </a:r>
            <a:r>
              <a:rPr lang="de-DE" sz="600" dirty="0">
                <a:solidFill>
                  <a:srgbClr val="898989"/>
                </a:solidFill>
                <a:latin typeface="Arial"/>
                <a:cs typeface="Arial"/>
              </a:rPr>
              <a:t> </a:t>
            </a:r>
            <a:r>
              <a:rPr lang="de-DE" sz="600" i="1" dirty="0">
                <a:solidFill>
                  <a:srgbClr val="898989"/>
                </a:solidFill>
                <a:latin typeface="Arial"/>
                <a:cs typeface="Arial"/>
              </a:rPr>
              <a:t>Am J Dent</a:t>
            </a:r>
            <a:r>
              <a:rPr lang="de-DE" sz="600" dirty="0">
                <a:solidFill>
                  <a:srgbClr val="898989"/>
                </a:solidFill>
                <a:latin typeface="Arial"/>
                <a:cs typeface="Arial"/>
              </a:rPr>
              <a:t>. </a:t>
            </a:r>
            <a:r>
              <a:rPr lang="de-DE" sz="600" dirty="0" smtClean="0">
                <a:solidFill>
                  <a:srgbClr val="898989"/>
                </a:solidFill>
                <a:latin typeface="Arial"/>
                <a:cs typeface="Arial"/>
              </a:rPr>
              <a:t>2012;25:118-22</a:t>
            </a:r>
            <a:r>
              <a:rPr lang="de-DE" sz="600" dirty="0">
                <a:solidFill>
                  <a:srgbClr val="898989"/>
                </a:solidFill>
                <a:latin typeface="Arial"/>
                <a:cs typeface="Arial"/>
              </a:rPr>
              <a:t>.</a:t>
            </a:r>
            <a:endParaRPr lang="en-GB" sz="600" dirty="0">
              <a:solidFill>
                <a:srgbClr val="898989"/>
              </a:solidFill>
              <a:latin typeface="Arial"/>
              <a:cs typeface="Arial"/>
            </a:endParaRPr>
          </a:p>
        </p:txBody>
      </p:sp>
    </p:spTree>
    <p:extLst>
      <p:ext uri="{BB962C8B-B14F-4D97-AF65-F5344CB8AC3E}">
        <p14:creationId xmlns:p14="http://schemas.microsoft.com/office/powerpoint/2010/main" val="7403319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99" y="17102"/>
            <a:ext cx="7387401" cy="1360312"/>
          </a:xfrm>
        </p:spPr>
        <p:txBody>
          <a:bodyPr/>
          <a:lstStyle/>
          <a:p>
            <a:r>
              <a:rPr lang="en-GB" dirty="0" smtClean="0"/>
              <a:t>Chewing sugar-free </a:t>
            </a:r>
            <a:r>
              <a:rPr lang="en-GB" dirty="0"/>
              <a:t>gum </a:t>
            </a:r>
            <a:r>
              <a:rPr lang="en-GB" dirty="0" smtClean="0"/>
              <a:t>neutralizes </a:t>
            </a:r>
            <a:r>
              <a:rPr lang="en-GB" dirty="0"/>
              <a:t>plaque </a:t>
            </a:r>
            <a:r>
              <a:rPr lang="en-GB" dirty="0" smtClean="0"/>
              <a:t>acidity</a:t>
            </a:r>
            <a:endParaRPr lang="en-US"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22</a:t>
            </a:fld>
            <a:endParaRPr lang="en-US" dirty="0"/>
          </a:p>
        </p:txBody>
      </p:sp>
      <p:sp>
        <p:nvSpPr>
          <p:cNvPr id="5" name="Rectangle 4"/>
          <p:cNvSpPr>
            <a:spLocks noChangeArrowheads="1"/>
          </p:cNvSpPr>
          <p:nvPr/>
        </p:nvSpPr>
        <p:spPr bwMode="auto">
          <a:xfrm>
            <a:off x="1643588" y="6589902"/>
            <a:ext cx="4932472" cy="92333"/>
          </a:xfrm>
          <a:prstGeom prst="rect">
            <a:avLst/>
          </a:prstGeom>
          <a:noFill/>
          <a:ln w="9525">
            <a:noFill/>
            <a:miter lim="800000"/>
            <a:headEnd/>
            <a:tailEnd/>
          </a:ln>
          <a:effectLst/>
        </p:spPr>
        <p:txBody>
          <a:bodyPr wrap="square" tIns="0" bIns="0" anchor="ctr">
            <a:spAutoFit/>
          </a:bodyPr>
          <a:lstStyle/>
          <a:p>
            <a:pPr defTabSz="685800"/>
            <a:r>
              <a:rPr lang="en-US" sz="600" kern="1200" dirty="0" smtClean="0">
                <a:solidFill>
                  <a:srgbClr val="898989"/>
                </a:solidFill>
                <a:latin typeface="Arial"/>
                <a:cs typeface="Arial"/>
              </a:rPr>
              <a:t>Graph adapted from: </a:t>
            </a:r>
            <a:r>
              <a:rPr lang="en-GB" sz="600" dirty="0" err="1">
                <a:solidFill>
                  <a:srgbClr val="898989"/>
                </a:solidFill>
                <a:latin typeface="Arial"/>
                <a:cs typeface="Arial"/>
              </a:rPr>
              <a:t>Fröhlich</a:t>
            </a:r>
            <a:r>
              <a:rPr lang="en-GB" sz="600" dirty="0">
                <a:solidFill>
                  <a:srgbClr val="898989"/>
                </a:solidFill>
                <a:latin typeface="Arial"/>
                <a:cs typeface="Arial"/>
              </a:rPr>
              <a:t> S, </a:t>
            </a:r>
            <a:r>
              <a:rPr lang="en-GB" sz="600" dirty="0" err="1">
                <a:solidFill>
                  <a:srgbClr val="898989"/>
                </a:solidFill>
                <a:latin typeface="Arial"/>
                <a:cs typeface="Arial"/>
              </a:rPr>
              <a:t>Maiwald</a:t>
            </a:r>
            <a:r>
              <a:rPr lang="en-GB" sz="600" dirty="0">
                <a:solidFill>
                  <a:srgbClr val="898989"/>
                </a:solidFill>
                <a:latin typeface="Arial"/>
                <a:cs typeface="Arial"/>
              </a:rPr>
              <a:t> HJ, </a:t>
            </a:r>
            <a:r>
              <a:rPr lang="en-GB" sz="600" dirty="0" err="1">
                <a:solidFill>
                  <a:srgbClr val="898989"/>
                </a:solidFill>
                <a:latin typeface="Arial"/>
                <a:cs typeface="Arial"/>
              </a:rPr>
              <a:t>Flowerdew</a:t>
            </a:r>
            <a:r>
              <a:rPr lang="en-GB" sz="600" dirty="0">
                <a:solidFill>
                  <a:srgbClr val="898989"/>
                </a:solidFill>
                <a:latin typeface="Arial"/>
                <a:cs typeface="Arial"/>
              </a:rPr>
              <a:t> G. Effect of gum chewing on </a:t>
            </a:r>
            <a:r>
              <a:rPr lang="en-GB" sz="600" dirty="0" smtClean="0">
                <a:solidFill>
                  <a:srgbClr val="898989"/>
                </a:solidFill>
                <a:latin typeface="Arial"/>
                <a:cs typeface="Arial"/>
              </a:rPr>
              <a:t>the pH </a:t>
            </a:r>
            <a:r>
              <a:rPr lang="en-GB" sz="600" dirty="0">
                <a:solidFill>
                  <a:srgbClr val="898989"/>
                </a:solidFill>
                <a:latin typeface="Arial"/>
                <a:cs typeface="Arial"/>
              </a:rPr>
              <a:t>of dental plaque. </a:t>
            </a:r>
            <a:r>
              <a:rPr lang="en-GB" sz="600" i="1" dirty="0">
                <a:solidFill>
                  <a:srgbClr val="898989"/>
                </a:solidFill>
                <a:latin typeface="Arial"/>
                <a:cs typeface="Arial"/>
              </a:rPr>
              <a:t>J </a:t>
            </a:r>
            <a:r>
              <a:rPr lang="en-GB" sz="600" i="1" dirty="0" err="1" smtClean="0">
                <a:solidFill>
                  <a:srgbClr val="898989"/>
                </a:solidFill>
                <a:latin typeface="Arial"/>
                <a:cs typeface="Arial"/>
              </a:rPr>
              <a:t>Clin</a:t>
            </a:r>
            <a:r>
              <a:rPr lang="en-GB" sz="600" i="1" dirty="0" smtClean="0">
                <a:solidFill>
                  <a:srgbClr val="898989"/>
                </a:solidFill>
                <a:latin typeface="Arial"/>
                <a:cs typeface="Arial"/>
              </a:rPr>
              <a:t> Dent</a:t>
            </a:r>
            <a:r>
              <a:rPr lang="en-GB" sz="600" dirty="0">
                <a:solidFill>
                  <a:srgbClr val="898989"/>
                </a:solidFill>
                <a:latin typeface="Arial"/>
                <a:cs typeface="Arial"/>
              </a:rPr>
              <a:t>. 1992;3:75–8.</a:t>
            </a:r>
            <a:endParaRPr lang="en-US" sz="600" kern="1200" dirty="0">
              <a:solidFill>
                <a:srgbClr val="898989"/>
              </a:solidFill>
              <a:latin typeface="Arial"/>
              <a:cs typeface="Arial"/>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680" y="1679293"/>
            <a:ext cx="6532874" cy="4608729"/>
          </a:xfrm>
          <a:prstGeom prst="rect">
            <a:avLst/>
          </a:prstGeom>
        </p:spPr>
      </p:pic>
    </p:spTree>
    <p:extLst>
      <p:ext uri="{BB962C8B-B14F-4D97-AF65-F5344CB8AC3E}">
        <p14:creationId xmlns:p14="http://schemas.microsoft.com/office/powerpoint/2010/main" val="36704238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7"/>
          <p:cNvSpPr txBox="1">
            <a:spLocks noChangeArrowheads="1"/>
          </p:cNvSpPr>
          <p:nvPr/>
        </p:nvSpPr>
        <p:spPr bwMode="auto">
          <a:xfrm>
            <a:off x="1545040" y="6577293"/>
            <a:ext cx="5274860" cy="175433"/>
          </a:xfrm>
          <a:prstGeom prst="rect">
            <a:avLst/>
          </a:prstGeom>
          <a:noFill/>
          <a:ln w="9525">
            <a:noFill/>
            <a:miter lim="800000"/>
            <a:headEnd/>
            <a:tailEnd/>
          </a:ln>
          <a:effectLst/>
        </p:spPr>
        <p:txBody>
          <a:bodyPr wrap="square">
            <a:spAutoFit/>
          </a:bodyPr>
          <a:lstStyle/>
          <a:p>
            <a:pPr marL="0" lvl="1" defTabSz="914400" fontAlgn="base">
              <a:lnSpc>
                <a:spcPct val="90000"/>
              </a:lnSpc>
              <a:spcBef>
                <a:spcPct val="80000"/>
              </a:spcBef>
              <a:spcAft>
                <a:spcPct val="0"/>
              </a:spcAft>
            </a:pPr>
            <a:r>
              <a:rPr lang="en-US" sz="600" dirty="0" smtClean="0">
                <a:solidFill>
                  <a:srgbClr val="898989"/>
                </a:solidFill>
                <a:latin typeface="Arial" charset="0"/>
                <a:ea typeface="ＭＳ Ｐゴシック" pitchFamily="34" charset="-128"/>
                <a:cs typeface="Times New Roman" pitchFamily="18" charset="0"/>
              </a:rPr>
              <a:t>Leach SA, </a:t>
            </a:r>
            <a:r>
              <a:rPr lang="en-US" sz="600" i="1" dirty="0">
                <a:solidFill>
                  <a:srgbClr val="898989"/>
                </a:solidFill>
                <a:latin typeface="Arial" charset="0"/>
                <a:ea typeface="ＭＳ Ｐゴシック" pitchFamily="34" charset="-128"/>
                <a:cs typeface="Times New Roman" pitchFamily="18" charset="0"/>
              </a:rPr>
              <a:t>et </a:t>
            </a:r>
            <a:r>
              <a:rPr lang="en-US" sz="600" i="1" dirty="0" smtClean="0">
                <a:solidFill>
                  <a:srgbClr val="898989"/>
                </a:solidFill>
                <a:latin typeface="Arial" charset="0"/>
                <a:ea typeface="ＭＳ Ｐゴシック" pitchFamily="34" charset="-128"/>
                <a:cs typeface="Times New Roman" pitchFamily="18" charset="0"/>
              </a:rPr>
              <a:t>al</a:t>
            </a:r>
            <a:r>
              <a:rPr lang="en-US" sz="600" dirty="0" smtClean="0">
                <a:solidFill>
                  <a:srgbClr val="898989"/>
                </a:solidFill>
                <a:latin typeface="Arial" charset="0"/>
                <a:ea typeface="ＭＳ Ｐゴシック" pitchFamily="34" charset="-128"/>
                <a:cs typeface="Times New Roman" pitchFamily="18" charset="0"/>
              </a:rPr>
              <a:t>. </a:t>
            </a:r>
            <a:r>
              <a:rPr lang="en-US" sz="600" dirty="0" err="1" smtClean="0">
                <a:solidFill>
                  <a:srgbClr val="898989"/>
                </a:solidFill>
                <a:latin typeface="Arial" charset="0"/>
                <a:ea typeface="ＭＳ Ｐゴシック" pitchFamily="34" charset="-128"/>
                <a:cs typeface="Times New Roman" pitchFamily="18" charset="0"/>
              </a:rPr>
              <a:t>Remineralization</a:t>
            </a:r>
            <a:r>
              <a:rPr lang="en-US" sz="600" dirty="0" smtClean="0">
                <a:solidFill>
                  <a:srgbClr val="898989"/>
                </a:solidFill>
                <a:latin typeface="Arial" charset="0"/>
                <a:ea typeface="ＭＳ Ｐゴシック" pitchFamily="34" charset="-128"/>
                <a:cs typeface="Times New Roman" pitchFamily="18" charset="0"/>
              </a:rPr>
              <a:t> of artificial caries-like lesions in human enamel in situ by chewing sorbitol gum.   </a:t>
            </a:r>
            <a:r>
              <a:rPr lang="en-US" sz="600" i="1" dirty="0" smtClean="0">
                <a:solidFill>
                  <a:srgbClr val="898989"/>
                </a:solidFill>
                <a:latin typeface="Arial" charset="0"/>
                <a:ea typeface="ＭＳ Ｐゴシック" pitchFamily="34" charset="-128"/>
                <a:cs typeface="Times New Roman" pitchFamily="18" charset="0"/>
              </a:rPr>
              <a:t>J Dent Res</a:t>
            </a:r>
            <a:r>
              <a:rPr lang="en-US" sz="600" dirty="0" smtClean="0">
                <a:solidFill>
                  <a:srgbClr val="898989"/>
                </a:solidFill>
                <a:latin typeface="Arial" charset="0"/>
                <a:ea typeface="ＭＳ Ｐゴシック" pitchFamily="34" charset="-128"/>
                <a:cs typeface="Times New Roman" pitchFamily="18" charset="0"/>
              </a:rPr>
              <a:t>. 1989;68:1064-8.</a:t>
            </a:r>
          </a:p>
        </p:txBody>
      </p:sp>
      <p:sp>
        <p:nvSpPr>
          <p:cNvPr id="7" name="Title 6"/>
          <p:cNvSpPr>
            <a:spLocks noGrp="1"/>
          </p:cNvSpPr>
          <p:nvPr>
            <p:ph type="title"/>
          </p:nvPr>
        </p:nvSpPr>
        <p:spPr/>
        <p:txBody>
          <a:bodyPr/>
          <a:lstStyle/>
          <a:p>
            <a:r>
              <a:rPr lang="en-GB" dirty="0" smtClean="0"/>
              <a:t>Stimulated saliva is effective for remineralizing damaged enamel</a:t>
            </a:r>
            <a:endParaRPr lang="en-US" dirty="0"/>
          </a:p>
        </p:txBody>
      </p:sp>
      <p:sp>
        <p:nvSpPr>
          <p:cNvPr id="16" name="Slide Number Placeholder 15"/>
          <p:cNvSpPr>
            <a:spLocks noGrp="1"/>
          </p:cNvSpPr>
          <p:nvPr>
            <p:ph type="sldNum" sz="quarter" idx="12"/>
          </p:nvPr>
        </p:nvSpPr>
        <p:spPr/>
        <p:txBody>
          <a:bodyPr/>
          <a:lstStyle/>
          <a:p>
            <a:fld id="{28A8E57E-D99E-46FF-B6A7-D3A9CBFCEE65}" type="slidenum">
              <a:rPr lang="en-US" smtClean="0"/>
              <a:pPr/>
              <a:t>23</a:t>
            </a:fld>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7072" y="1703909"/>
            <a:ext cx="6432828" cy="3912580"/>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86157" y="1377618"/>
            <a:ext cx="2273300" cy="1828391"/>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90218" y="5018977"/>
            <a:ext cx="2273300" cy="1828391"/>
          </a:xfrm>
          <a:prstGeom prst="rect">
            <a:avLst/>
          </a:prstGeom>
        </p:spPr>
      </p:pic>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56293" y="3190177"/>
            <a:ext cx="2273300" cy="1828391"/>
          </a:xfrm>
          <a:prstGeom prst="rect">
            <a:avLst/>
          </a:prstGeom>
        </p:spPr>
      </p:pic>
    </p:spTree>
    <p:extLst>
      <p:ext uri="{BB962C8B-B14F-4D97-AF65-F5344CB8AC3E}">
        <p14:creationId xmlns:p14="http://schemas.microsoft.com/office/powerpoint/2010/main" val="660580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Stimulated saliva encourages the </a:t>
            </a:r>
            <a:r>
              <a:rPr lang="en-GB" sz="3200" dirty="0" err="1"/>
              <a:t>remineralization</a:t>
            </a:r>
            <a:r>
              <a:rPr lang="en-GB" sz="3200" dirty="0"/>
              <a:t> of early caries</a:t>
            </a:r>
            <a:r>
              <a:rPr lang="en-GB" sz="3200" baseline="30000" dirty="0"/>
              <a:t>1</a:t>
            </a:r>
            <a:endParaRPr lang="en-GB" altLang="ja-JP" sz="3200" dirty="0">
              <a:latin typeface="Urbana Medium"/>
            </a:endParaRPr>
          </a:p>
        </p:txBody>
      </p:sp>
      <p:sp>
        <p:nvSpPr>
          <p:cNvPr id="4" name="Slide Number Placeholder 3"/>
          <p:cNvSpPr>
            <a:spLocks noGrp="1"/>
          </p:cNvSpPr>
          <p:nvPr>
            <p:ph type="sldNum" sz="quarter" idx="12"/>
          </p:nvPr>
        </p:nvSpPr>
        <p:spPr/>
        <p:txBody>
          <a:bodyPr/>
          <a:lstStyle/>
          <a:p>
            <a:fld id="{167E5DE7-3F6B-D645-96A7-B486B3F2F9B4}" type="slidenum">
              <a:rPr lang="en-US" smtClean="0">
                <a:solidFill>
                  <a:prstClr val="white"/>
                </a:solidFill>
              </a:rPr>
              <a:pPr/>
              <a:t>24</a:t>
            </a:fld>
            <a:endParaRPr lang="en-US" dirty="0">
              <a:solidFill>
                <a:prstClr val="white"/>
              </a:solidFill>
            </a:endParaRPr>
          </a:p>
        </p:txBody>
      </p:sp>
      <p:sp>
        <p:nvSpPr>
          <p:cNvPr id="6" name="Rectangle 5"/>
          <p:cNvSpPr/>
          <p:nvPr/>
        </p:nvSpPr>
        <p:spPr>
          <a:xfrm>
            <a:off x="1511359" y="6570345"/>
            <a:ext cx="6444527" cy="184666"/>
          </a:xfrm>
          <a:prstGeom prst="rect">
            <a:avLst/>
          </a:prstGeom>
        </p:spPr>
        <p:txBody>
          <a:bodyPr wrap="square">
            <a:spAutoFit/>
          </a:bodyPr>
          <a:lstStyle/>
          <a:p>
            <a:r>
              <a:rPr lang="en-US" sz="600" dirty="0" smtClean="0">
                <a:solidFill>
                  <a:srgbClr val="898989"/>
                </a:solidFill>
                <a:latin typeface="Arial" charset="0"/>
                <a:ea typeface="ＭＳ Ｐゴシック" pitchFamily="34" charset="-128"/>
                <a:cs typeface="Times New Roman" pitchFamily="18" charset="0"/>
              </a:rPr>
              <a:t>1. Dong Y, </a:t>
            </a:r>
            <a:r>
              <a:rPr lang="en-US" sz="600" i="1" dirty="0">
                <a:solidFill>
                  <a:srgbClr val="898989"/>
                </a:solidFill>
                <a:latin typeface="Arial" charset="0"/>
                <a:ea typeface="ＭＳ Ｐゴシック" pitchFamily="34" charset="-128"/>
                <a:cs typeface="Times New Roman" pitchFamily="18" charset="0"/>
              </a:rPr>
              <a:t>et al</a:t>
            </a:r>
            <a:r>
              <a:rPr lang="en-US" sz="600" dirty="0">
                <a:solidFill>
                  <a:srgbClr val="898989"/>
                </a:solidFill>
                <a:latin typeface="Arial" charset="0"/>
                <a:ea typeface="ＭＳ Ｐゴシック" pitchFamily="34" charset="-128"/>
                <a:cs typeface="Times New Roman" pitchFamily="18" charset="0"/>
              </a:rPr>
              <a:t>. Remineralization of early caries by chewing sugar-free gum: a clinical study using quantitative light-induced fluorescence. </a:t>
            </a:r>
            <a:r>
              <a:rPr lang="en-US" sz="600" i="1" dirty="0">
                <a:solidFill>
                  <a:srgbClr val="898989"/>
                </a:solidFill>
                <a:latin typeface="Arial" charset="0"/>
                <a:ea typeface="ＭＳ Ｐゴシック" pitchFamily="34" charset="-128"/>
                <a:cs typeface="Times New Roman" pitchFamily="18" charset="0"/>
              </a:rPr>
              <a:t>Am J Dent</a:t>
            </a:r>
            <a:r>
              <a:rPr lang="en-US" sz="600" dirty="0">
                <a:solidFill>
                  <a:srgbClr val="898989"/>
                </a:solidFill>
                <a:latin typeface="Arial" charset="0"/>
                <a:ea typeface="ＭＳ Ｐゴシック" pitchFamily="34" charset="-128"/>
                <a:cs typeface="Times New Roman" pitchFamily="18" charset="0"/>
              </a:rPr>
              <a:t>. </a:t>
            </a:r>
            <a:r>
              <a:rPr lang="en-US" sz="600" dirty="0" smtClean="0">
                <a:solidFill>
                  <a:srgbClr val="898989"/>
                </a:solidFill>
                <a:latin typeface="Arial" charset="0"/>
                <a:ea typeface="ＭＳ Ｐゴシック" pitchFamily="34" charset="-128"/>
                <a:cs typeface="Times New Roman" pitchFamily="18" charset="0"/>
              </a:rPr>
              <a:t>2014;27:291-5.</a:t>
            </a:r>
            <a:endParaRPr lang="en-US" sz="600" dirty="0">
              <a:solidFill>
                <a:srgbClr val="898989"/>
              </a:solidFill>
              <a:latin typeface="Arial" charset="0"/>
              <a:ea typeface="ＭＳ Ｐゴシック" pitchFamily="34" charset="-128"/>
              <a:cs typeface="Times New Roman" pitchFamily="18" charset="0"/>
            </a:endParaRPr>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99" y="2054215"/>
            <a:ext cx="7992839" cy="4179360"/>
          </a:xfrm>
          <a:prstGeom prst="rect">
            <a:avLst/>
          </a:prstGeom>
        </p:spPr>
      </p:pic>
    </p:spTree>
    <p:extLst>
      <p:ext uri="{BB962C8B-B14F-4D97-AF65-F5344CB8AC3E}">
        <p14:creationId xmlns:p14="http://schemas.microsoft.com/office/powerpoint/2010/main" val="3045695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GB" dirty="0" smtClean="0"/>
              <a:t>Stimulated saliva encourages the remineralization of early caries</a:t>
            </a:r>
            <a:r>
              <a:rPr lang="en-GB" baseline="30000" dirty="0" smtClean="0"/>
              <a:t>1</a:t>
            </a:r>
            <a:endParaRPr lang="en-GB" baseline="30000" dirty="0"/>
          </a:p>
        </p:txBody>
      </p:sp>
      <p:sp>
        <p:nvSpPr>
          <p:cNvPr id="2057" name="AutoShape 19"/>
          <p:cNvSpPr>
            <a:spLocks noChangeArrowheads="1"/>
          </p:cNvSpPr>
          <p:nvPr/>
        </p:nvSpPr>
        <p:spPr bwMode="auto">
          <a:xfrm flipH="1">
            <a:off x="5500695" y="3173461"/>
            <a:ext cx="115887" cy="105966"/>
          </a:xfrm>
          <a:prstGeom prst="octagon">
            <a:avLst>
              <a:gd name="adj" fmla="val 29287"/>
            </a:avLst>
          </a:prstGeom>
          <a:solidFill>
            <a:schemeClr val="bg1"/>
          </a:solidFill>
          <a:ln w="9525">
            <a:noFill/>
            <a:miter lim="800000"/>
            <a:headEnd/>
            <a:tailEnd/>
          </a:ln>
        </p:spPr>
        <p:txBody>
          <a:bodyPr wrap="none" anchor="ctr"/>
          <a:lstStyle/>
          <a:p>
            <a:pPr defTabSz="914400" fontAlgn="base">
              <a:spcBef>
                <a:spcPct val="0"/>
              </a:spcBef>
              <a:spcAft>
                <a:spcPct val="0"/>
              </a:spcAft>
            </a:pPr>
            <a:endParaRPr lang="zh-CN" altLang="en-US" sz="2400">
              <a:solidFill>
                <a:prstClr val="black"/>
              </a:solidFill>
              <a:latin typeface="Arial" charset="0"/>
              <a:ea typeface="宋体" charset="-122"/>
              <a:cs typeface="Arial" charset="0"/>
            </a:endParaRPr>
          </a:p>
        </p:txBody>
      </p:sp>
      <p:sp>
        <p:nvSpPr>
          <p:cNvPr id="2058" name="AutoShape 19"/>
          <p:cNvSpPr>
            <a:spLocks noChangeArrowheads="1"/>
          </p:cNvSpPr>
          <p:nvPr/>
        </p:nvSpPr>
        <p:spPr bwMode="auto">
          <a:xfrm flipH="1">
            <a:off x="8151019" y="3350472"/>
            <a:ext cx="115888" cy="105965"/>
          </a:xfrm>
          <a:prstGeom prst="octagon">
            <a:avLst>
              <a:gd name="adj" fmla="val 29287"/>
            </a:avLst>
          </a:prstGeom>
          <a:solidFill>
            <a:schemeClr val="bg1"/>
          </a:solidFill>
          <a:ln w="9525">
            <a:noFill/>
            <a:miter lim="800000"/>
            <a:headEnd/>
            <a:tailEnd/>
          </a:ln>
        </p:spPr>
        <p:txBody>
          <a:bodyPr wrap="none" anchor="ctr"/>
          <a:lstStyle/>
          <a:p>
            <a:pPr defTabSz="914400" fontAlgn="base">
              <a:spcBef>
                <a:spcPct val="0"/>
              </a:spcBef>
              <a:spcAft>
                <a:spcPct val="0"/>
              </a:spcAft>
            </a:pPr>
            <a:endParaRPr lang="zh-CN" altLang="en-US" sz="2400">
              <a:solidFill>
                <a:prstClr val="black"/>
              </a:solidFill>
              <a:latin typeface="Arial" charset="0"/>
              <a:ea typeface="宋体" charset="-122"/>
              <a:cs typeface="Arial" charset="0"/>
            </a:endParaRPr>
          </a:p>
        </p:txBody>
      </p:sp>
      <p:sp>
        <p:nvSpPr>
          <p:cNvPr id="67" name="Text Box 20"/>
          <p:cNvSpPr txBox="1">
            <a:spLocks noChangeArrowheads="1"/>
          </p:cNvSpPr>
          <p:nvPr/>
        </p:nvSpPr>
        <p:spPr bwMode="gray">
          <a:xfrm>
            <a:off x="3571882" y="3142505"/>
            <a:ext cx="2174875" cy="313932"/>
          </a:xfrm>
          <a:prstGeom prst="rect">
            <a:avLst/>
          </a:prstGeom>
          <a:noFill/>
          <a:ln w="9525" algn="ctr">
            <a:noFill/>
            <a:miter lim="800000"/>
            <a:headEnd/>
            <a:tailEnd/>
          </a:ln>
        </p:spPr>
        <p:txBody>
          <a:bodyPr>
            <a:spAutoFit/>
          </a:bodyPr>
          <a:lstStyle/>
          <a:p>
            <a:pPr marL="228600" indent="-228600" algn="ctr" defTabSz="914400" eaLnBrk="0" fontAlgn="base" hangingPunct="0">
              <a:lnSpc>
                <a:spcPct val="90000"/>
              </a:lnSpc>
              <a:spcBef>
                <a:spcPct val="75000"/>
              </a:spcBef>
              <a:spcAft>
                <a:spcPct val="0"/>
              </a:spcAft>
              <a:buClr>
                <a:srgbClr val="00AAE6"/>
              </a:buClr>
              <a:defRPr/>
            </a:pPr>
            <a:r>
              <a:rPr lang="en-US" altLang="zh-CN" sz="1600" b="1" kern="0" dirty="0">
                <a:solidFill>
                  <a:prstClr val="white"/>
                </a:solidFill>
                <a:latin typeface="Arial" charset="0"/>
                <a:ea typeface="幼圆" pitchFamily="49" charset="-122"/>
                <a:cs typeface="Arial" charset="0"/>
              </a:rPr>
              <a:t>Procedure</a:t>
            </a:r>
            <a:endParaRPr lang="en-US" sz="1200" b="1" kern="0" dirty="0">
              <a:solidFill>
                <a:prstClr val="white"/>
              </a:solidFill>
              <a:latin typeface="Arial" charset="0"/>
              <a:ea typeface="幼圆" pitchFamily="49" charset="-122"/>
              <a:cs typeface="Arial" charset="0"/>
            </a:endParaRPr>
          </a:p>
        </p:txBody>
      </p:sp>
      <p:sp>
        <p:nvSpPr>
          <p:cNvPr id="2062" name="AutoShape 19"/>
          <p:cNvSpPr>
            <a:spLocks noChangeArrowheads="1"/>
          </p:cNvSpPr>
          <p:nvPr/>
        </p:nvSpPr>
        <p:spPr bwMode="auto">
          <a:xfrm flipH="1">
            <a:off x="3267075" y="3188940"/>
            <a:ext cx="115888" cy="107156"/>
          </a:xfrm>
          <a:prstGeom prst="octagon">
            <a:avLst>
              <a:gd name="adj" fmla="val 29287"/>
            </a:avLst>
          </a:prstGeom>
          <a:solidFill>
            <a:schemeClr val="bg1"/>
          </a:solidFill>
          <a:ln w="9525">
            <a:noFill/>
            <a:miter lim="800000"/>
            <a:headEnd/>
            <a:tailEnd/>
          </a:ln>
        </p:spPr>
        <p:txBody>
          <a:bodyPr wrap="none" anchor="ctr"/>
          <a:lstStyle/>
          <a:p>
            <a:pPr defTabSz="914400" fontAlgn="base">
              <a:spcBef>
                <a:spcPct val="0"/>
              </a:spcBef>
              <a:spcAft>
                <a:spcPct val="0"/>
              </a:spcAft>
            </a:pPr>
            <a:endParaRPr lang="zh-CN" altLang="en-US" sz="2400">
              <a:solidFill>
                <a:prstClr val="black"/>
              </a:solidFill>
              <a:latin typeface="Arial" charset="0"/>
              <a:ea typeface="宋体" charset="-122"/>
              <a:cs typeface="Arial" charset="0"/>
            </a:endParaRPr>
          </a:p>
        </p:txBody>
      </p:sp>
      <p:sp>
        <p:nvSpPr>
          <p:cNvPr id="2063" name="AutoShape 19"/>
          <p:cNvSpPr>
            <a:spLocks noChangeArrowheads="1"/>
          </p:cNvSpPr>
          <p:nvPr/>
        </p:nvSpPr>
        <p:spPr bwMode="auto">
          <a:xfrm flipH="1">
            <a:off x="5859467" y="3190131"/>
            <a:ext cx="115887" cy="107156"/>
          </a:xfrm>
          <a:prstGeom prst="octagon">
            <a:avLst>
              <a:gd name="adj" fmla="val 29287"/>
            </a:avLst>
          </a:prstGeom>
          <a:solidFill>
            <a:schemeClr val="bg1"/>
          </a:solidFill>
          <a:ln w="9525">
            <a:noFill/>
            <a:miter lim="800000"/>
            <a:headEnd/>
            <a:tailEnd/>
          </a:ln>
        </p:spPr>
        <p:txBody>
          <a:bodyPr wrap="none" anchor="ctr"/>
          <a:lstStyle/>
          <a:p>
            <a:pPr defTabSz="914400" fontAlgn="base">
              <a:spcBef>
                <a:spcPct val="0"/>
              </a:spcBef>
              <a:spcAft>
                <a:spcPct val="0"/>
              </a:spcAft>
            </a:pPr>
            <a:endParaRPr lang="zh-CN" altLang="en-US" sz="2400">
              <a:solidFill>
                <a:prstClr val="black"/>
              </a:solidFill>
              <a:latin typeface="Arial" charset="0"/>
              <a:ea typeface="宋体" charset="-122"/>
              <a:cs typeface="Arial" charset="0"/>
            </a:endParaRPr>
          </a:p>
        </p:txBody>
      </p:sp>
      <p:grpSp>
        <p:nvGrpSpPr>
          <p:cNvPr id="2" name="Group 1"/>
          <p:cNvGrpSpPr/>
          <p:nvPr/>
        </p:nvGrpSpPr>
        <p:grpSpPr>
          <a:xfrm>
            <a:off x="325908" y="1789213"/>
            <a:ext cx="8030895" cy="1155084"/>
            <a:chOff x="325908" y="1789213"/>
            <a:chExt cx="8030895" cy="1155084"/>
          </a:xfrm>
        </p:grpSpPr>
        <p:sp>
          <p:nvSpPr>
            <p:cNvPr id="26" name="TextBox 25"/>
            <p:cNvSpPr txBox="1"/>
            <p:nvPr/>
          </p:nvSpPr>
          <p:spPr>
            <a:xfrm>
              <a:off x="1706492" y="1789213"/>
              <a:ext cx="6650311" cy="338554"/>
            </a:xfrm>
            <a:prstGeom prst="rect">
              <a:avLst/>
            </a:prstGeom>
            <a:noFill/>
          </p:spPr>
          <p:txBody>
            <a:bodyPr wrap="square" rtlCol="0">
              <a:spAutoFit/>
            </a:bodyPr>
            <a:lstStyle/>
            <a:p>
              <a:pPr defTabSz="914400" fontAlgn="base">
                <a:spcBef>
                  <a:spcPct val="0"/>
                </a:spcBef>
                <a:spcAft>
                  <a:spcPct val="0"/>
                </a:spcAft>
              </a:pPr>
              <a:r>
                <a:rPr lang="en-US" sz="1600" b="1" dirty="0">
                  <a:solidFill>
                    <a:srgbClr val="000000"/>
                  </a:solidFill>
                  <a:latin typeface="Arial" charset="0"/>
                  <a:ea typeface="ＭＳ Ｐゴシック" charset="-128"/>
                  <a:cs typeface="Arial" charset="0"/>
                </a:rPr>
                <a:t>Normal  Image 	QLF Image 		</a:t>
              </a:r>
            </a:p>
          </p:txBody>
        </p:sp>
        <p:sp>
          <p:nvSpPr>
            <p:cNvPr id="27" name="TextBox 26"/>
            <p:cNvSpPr txBox="1"/>
            <p:nvPr/>
          </p:nvSpPr>
          <p:spPr>
            <a:xfrm>
              <a:off x="325908" y="2263247"/>
              <a:ext cx="1134145" cy="369332"/>
            </a:xfrm>
            <a:prstGeom prst="rect">
              <a:avLst/>
            </a:prstGeom>
            <a:solidFill>
              <a:schemeClr val="bg1"/>
            </a:solidFill>
          </p:spPr>
          <p:txBody>
            <a:bodyPr wrap="none" rtlCol="0">
              <a:spAutoFit/>
            </a:bodyPr>
            <a:lstStyle/>
            <a:p>
              <a:pPr defTabSz="914400" fontAlgn="base">
                <a:spcBef>
                  <a:spcPct val="0"/>
                </a:spcBef>
                <a:spcAft>
                  <a:spcPct val="0"/>
                </a:spcAft>
              </a:pPr>
              <a:r>
                <a:rPr lang="en-US" b="1" dirty="0" smtClean="0">
                  <a:latin typeface="Arial" charset="0"/>
                  <a:ea typeface="ＭＳ Ｐゴシック" charset="-128"/>
                  <a:cs typeface="Arial" charset="0"/>
                </a:rPr>
                <a:t>Baseline</a:t>
              </a:r>
              <a:endParaRPr lang="en-US" b="1" dirty="0">
                <a:latin typeface="Arial" charset="0"/>
                <a:ea typeface="ＭＳ Ｐゴシック" charset="-128"/>
                <a:cs typeface="Arial" charset="0"/>
              </a:endParaRPr>
            </a:p>
          </p:txBody>
        </p:sp>
        <p:pic>
          <p:nvPicPr>
            <p:cNvPr id="28" name="图片 2" descr="C:\Users\apple\Desktop\箭牌1.jpg"/>
            <p:cNvPicPr/>
            <p:nvPr/>
          </p:nvPicPr>
          <p:blipFill rotWithShape="1">
            <a:blip r:embed="rId3" cstate="screen">
              <a:extLst>
                <a:ext uri="{28A0092B-C50C-407E-A947-70E740481C1C}">
                  <a14:useLocalDpi xmlns:a14="http://schemas.microsoft.com/office/drawing/2010/main"/>
                </a:ext>
              </a:extLst>
            </a:blip>
            <a:srcRect/>
            <a:stretch/>
          </p:blipFill>
          <p:spPr bwMode="auto">
            <a:xfrm>
              <a:off x="1681617" y="2126620"/>
              <a:ext cx="6104013" cy="817677"/>
            </a:xfrm>
            <a:prstGeom prst="rect">
              <a:avLst/>
            </a:prstGeom>
            <a:noFill/>
            <a:ln w="9525">
              <a:noFill/>
              <a:miter lim="800000"/>
              <a:headEnd/>
              <a:tailEnd/>
            </a:ln>
          </p:spPr>
        </p:pic>
      </p:grpSp>
      <p:sp>
        <p:nvSpPr>
          <p:cNvPr id="6" name="Slide Number Placeholder 5"/>
          <p:cNvSpPr>
            <a:spLocks noGrp="1"/>
          </p:cNvSpPr>
          <p:nvPr>
            <p:ph type="sldNum" sz="quarter" idx="12"/>
          </p:nvPr>
        </p:nvSpPr>
        <p:spPr/>
        <p:txBody>
          <a:bodyPr/>
          <a:lstStyle/>
          <a:p>
            <a:fld id="{167E5DE7-3F6B-D645-96A7-B486B3F2F9B4}" type="slidenum">
              <a:rPr lang="en-US" smtClean="0">
                <a:solidFill>
                  <a:prstClr val="white"/>
                </a:solidFill>
              </a:rPr>
              <a:pPr/>
              <a:t>25</a:t>
            </a:fld>
            <a:endParaRPr lang="en-US" dirty="0">
              <a:solidFill>
                <a:prstClr val="white"/>
              </a:solidFill>
            </a:endParaRPr>
          </a:p>
        </p:txBody>
      </p:sp>
      <p:grpSp>
        <p:nvGrpSpPr>
          <p:cNvPr id="3" name="Group 2"/>
          <p:cNvGrpSpPr/>
          <p:nvPr/>
        </p:nvGrpSpPr>
        <p:grpSpPr>
          <a:xfrm>
            <a:off x="340705" y="2944296"/>
            <a:ext cx="7444925" cy="1761241"/>
            <a:chOff x="340705" y="2944296"/>
            <a:chExt cx="7444925" cy="1761241"/>
          </a:xfrm>
        </p:grpSpPr>
        <p:pic>
          <p:nvPicPr>
            <p:cNvPr id="13" name="图片 2" descr="C:\Users\apple\Desktop\箭牌1.jpg"/>
            <p:cNvPicPr/>
            <p:nvPr/>
          </p:nvPicPr>
          <p:blipFill rotWithShape="1">
            <a:blip r:embed="rId4" cstate="screen">
              <a:extLst>
                <a:ext uri="{28A0092B-C50C-407E-A947-70E740481C1C}">
                  <a14:useLocalDpi xmlns:a14="http://schemas.microsoft.com/office/drawing/2010/main"/>
                </a:ext>
              </a:extLst>
            </a:blip>
            <a:srcRect/>
            <a:stretch/>
          </p:blipFill>
          <p:spPr bwMode="auto">
            <a:xfrm>
              <a:off x="1681617" y="2944296"/>
              <a:ext cx="6104013" cy="1761241"/>
            </a:xfrm>
            <a:prstGeom prst="rect">
              <a:avLst/>
            </a:prstGeom>
            <a:noFill/>
            <a:ln w="9525">
              <a:noFill/>
              <a:miter lim="800000"/>
              <a:headEnd/>
              <a:tailEnd/>
            </a:ln>
          </p:spPr>
        </p:pic>
        <p:sp>
          <p:nvSpPr>
            <p:cNvPr id="14" name="TextBox 13"/>
            <p:cNvSpPr txBox="1"/>
            <p:nvPr/>
          </p:nvSpPr>
          <p:spPr>
            <a:xfrm>
              <a:off x="340705" y="3065377"/>
              <a:ext cx="1070237" cy="1477328"/>
            </a:xfrm>
            <a:prstGeom prst="rect">
              <a:avLst/>
            </a:prstGeom>
            <a:solidFill>
              <a:schemeClr val="bg1"/>
            </a:solidFill>
          </p:spPr>
          <p:txBody>
            <a:bodyPr wrap="none" rtlCol="0">
              <a:spAutoFit/>
            </a:bodyPr>
            <a:lstStyle/>
            <a:p>
              <a:pPr defTabSz="914400" fontAlgn="base">
                <a:spcBef>
                  <a:spcPct val="0"/>
                </a:spcBef>
                <a:spcAft>
                  <a:spcPct val="0"/>
                </a:spcAft>
              </a:pPr>
              <a:r>
                <a:rPr lang="en-US" b="1" dirty="0" smtClean="0">
                  <a:latin typeface="Arial" charset="0"/>
                  <a:ea typeface="ＭＳ Ｐゴシック" charset="-128"/>
                  <a:cs typeface="Arial" charset="0"/>
                </a:rPr>
                <a:t>4 </a:t>
              </a:r>
              <a:r>
                <a:rPr lang="en-US" b="1" dirty="0">
                  <a:latin typeface="Arial" charset="0"/>
                  <a:ea typeface="ＭＳ Ｐゴシック" charset="-128"/>
                  <a:cs typeface="Arial" charset="0"/>
                </a:rPr>
                <a:t>weeks</a:t>
              </a:r>
            </a:p>
            <a:p>
              <a:pPr defTabSz="914400" fontAlgn="base">
                <a:spcBef>
                  <a:spcPct val="0"/>
                </a:spcBef>
                <a:spcAft>
                  <a:spcPct val="0"/>
                </a:spcAft>
              </a:pPr>
              <a:endParaRPr lang="en-US" b="1" dirty="0">
                <a:latin typeface="Arial" charset="0"/>
                <a:ea typeface="ＭＳ Ｐゴシック" charset="-128"/>
                <a:cs typeface="Arial" charset="0"/>
              </a:endParaRPr>
            </a:p>
            <a:p>
              <a:pPr defTabSz="914400" fontAlgn="base">
                <a:spcBef>
                  <a:spcPct val="0"/>
                </a:spcBef>
                <a:spcAft>
                  <a:spcPct val="0"/>
                </a:spcAft>
              </a:pPr>
              <a:endParaRPr lang="en-US" b="1" dirty="0">
                <a:latin typeface="Arial" charset="0"/>
                <a:ea typeface="ＭＳ Ｐゴシック" charset="-128"/>
                <a:cs typeface="Arial" charset="0"/>
              </a:endParaRPr>
            </a:p>
            <a:p>
              <a:pPr defTabSz="914400" fontAlgn="base">
                <a:spcBef>
                  <a:spcPct val="0"/>
                </a:spcBef>
                <a:spcAft>
                  <a:spcPct val="0"/>
                </a:spcAft>
              </a:pPr>
              <a:endParaRPr lang="en-US" b="1" dirty="0">
                <a:latin typeface="Arial" charset="0"/>
                <a:ea typeface="ＭＳ Ｐゴシック" charset="-128"/>
                <a:cs typeface="Arial" charset="0"/>
              </a:endParaRPr>
            </a:p>
            <a:p>
              <a:pPr defTabSz="914400" fontAlgn="base">
                <a:spcBef>
                  <a:spcPct val="0"/>
                </a:spcBef>
                <a:spcAft>
                  <a:spcPct val="0"/>
                </a:spcAft>
              </a:pPr>
              <a:r>
                <a:rPr lang="en-US" b="1" dirty="0">
                  <a:latin typeface="Arial" charset="0"/>
                  <a:ea typeface="ＭＳ Ｐゴシック" charset="-128"/>
                  <a:cs typeface="Arial" charset="0"/>
                </a:rPr>
                <a:t>8 weeks</a:t>
              </a:r>
            </a:p>
          </p:txBody>
        </p:sp>
      </p:grpSp>
      <p:sp>
        <p:nvSpPr>
          <p:cNvPr id="8" name="Rectangle 7"/>
          <p:cNvSpPr/>
          <p:nvPr/>
        </p:nvSpPr>
        <p:spPr>
          <a:xfrm>
            <a:off x="1511359" y="6570345"/>
            <a:ext cx="6444527" cy="184666"/>
          </a:xfrm>
          <a:prstGeom prst="rect">
            <a:avLst/>
          </a:prstGeom>
        </p:spPr>
        <p:txBody>
          <a:bodyPr wrap="square">
            <a:spAutoFit/>
          </a:bodyPr>
          <a:lstStyle/>
          <a:p>
            <a:r>
              <a:rPr lang="en-US" sz="600" dirty="0" smtClean="0">
                <a:solidFill>
                  <a:srgbClr val="898989"/>
                </a:solidFill>
                <a:latin typeface="Arial" charset="0"/>
                <a:ea typeface="ＭＳ Ｐゴシック" pitchFamily="34" charset="-128"/>
                <a:cs typeface="Times New Roman" pitchFamily="18" charset="0"/>
              </a:rPr>
              <a:t>1. Dong Y, </a:t>
            </a:r>
            <a:r>
              <a:rPr lang="en-US" sz="600" i="1" dirty="0">
                <a:solidFill>
                  <a:srgbClr val="898989"/>
                </a:solidFill>
                <a:latin typeface="Arial" charset="0"/>
                <a:ea typeface="ＭＳ Ｐゴシック" pitchFamily="34" charset="-128"/>
                <a:cs typeface="Times New Roman" pitchFamily="18" charset="0"/>
              </a:rPr>
              <a:t>et al</a:t>
            </a:r>
            <a:r>
              <a:rPr lang="en-US" sz="600" dirty="0">
                <a:solidFill>
                  <a:srgbClr val="898989"/>
                </a:solidFill>
                <a:latin typeface="Arial" charset="0"/>
                <a:ea typeface="ＭＳ Ｐゴシック" pitchFamily="34" charset="-128"/>
                <a:cs typeface="Times New Roman" pitchFamily="18" charset="0"/>
              </a:rPr>
              <a:t>. Remineralization of early caries by chewing sugar-free gum: a clinical study using quantitative light-induced fluorescence. </a:t>
            </a:r>
            <a:r>
              <a:rPr lang="en-US" sz="600" i="1" dirty="0">
                <a:solidFill>
                  <a:srgbClr val="898989"/>
                </a:solidFill>
                <a:latin typeface="Arial" charset="0"/>
                <a:ea typeface="ＭＳ Ｐゴシック" pitchFamily="34" charset="-128"/>
                <a:cs typeface="Times New Roman" pitchFamily="18" charset="0"/>
              </a:rPr>
              <a:t>Am J Dent</a:t>
            </a:r>
            <a:r>
              <a:rPr lang="en-US" sz="600" dirty="0">
                <a:solidFill>
                  <a:srgbClr val="898989"/>
                </a:solidFill>
                <a:latin typeface="Arial" charset="0"/>
                <a:ea typeface="ＭＳ Ｐゴシック" pitchFamily="34" charset="-128"/>
                <a:cs typeface="Times New Roman" pitchFamily="18" charset="0"/>
              </a:rPr>
              <a:t>. </a:t>
            </a:r>
            <a:r>
              <a:rPr lang="en-US" sz="600" dirty="0" smtClean="0">
                <a:solidFill>
                  <a:srgbClr val="898989"/>
                </a:solidFill>
                <a:latin typeface="Arial" charset="0"/>
                <a:ea typeface="ＭＳ Ｐゴシック" pitchFamily="34" charset="-128"/>
                <a:cs typeface="Times New Roman" pitchFamily="18" charset="0"/>
              </a:rPr>
              <a:t>2014;27:291-5.</a:t>
            </a:r>
            <a:endParaRPr lang="en-US" sz="600" dirty="0">
              <a:solidFill>
                <a:srgbClr val="898989"/>
              </a:solidFill>
              <a:latin typeface="Arial" charset="0"/>
              <a:ea typeface="ＭＳ Ｐゴシック" pitchFamily="34" charset="-128"/>
              <a:cs typeface="Times New Roman" pitchFamily="18" charset="0"/>
            </a:endParaRPr>
          </a:p>
        </p:txBody>
      </p:sp>
    </p:spTree>
    <p:extLst>
      <p:ext uri="{BB962C8B-B14F-4D97-AF65-F5344CB8AC3E}">
        <p14:creationId xmlns:p14="http://schemas.microsoft.com/office/powerpoint/2010/main" val="621195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own Arrow 13"/>
          <p:cNvSpPr/>
          <p:nvPr/>
        </p:nvSpPr>
        <p:spPr>
          <a:xfrm>
            <a:off x="7130292" y="1953240"/>
            <a:ext cx="1375869" cy="1837781"/>
          </a:xfrm>
          <a:prstGeom prst="downArrow">
            <a:avLst/>
          </a:prstGeom>
          <a:gradFill flip="none" rotWithShape="1">
            <a:gsLst>
              <a:gs pos="0">
                <a:srgbClr val="2E247B"/>
              </a:gs>
              <a:gs pos="100000">
                <a:srgbClr val="FFFFFF"/>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5487" name="Rectangle 15"/>
          <p:cNvSpPr>
            <a:spLocks noGrp="1" noRot="1" noChangeArrowheads="1"/>
          </p:cNvSpPr>
          <p:nvPr>
            <p:ph type="title"/>
          </p:nvPr>
        </p:nvSpPr>
        <p:spPr/>
        <p:txBody>
          <a:bodyPr/>
          <a:lstStyle/>
          <a:p>
            <a:r>
              <a:rPr lang="en-US" dirty="0" smtClean="0"/>
              <a:t>Studies demonstrate the caries-protective benefits of sugar-free gum</a:t>
            </a:r>
            <a:endParaRPr lang="en-US" dirty="0"/>
          </a:p>
        </p:txBody>
      </p:sp>
      <p:sp>
        <p:nvSpPr>
          <p:cNvPr id="105488" name="Rectangle 16"/>
          <p:cNvSpPr>
            <a:spLocks noGrp="1" noChangeArrowheads="1"/>
          </p:cNvSpPr>
          <p:nvPr>
            <p:ph idx="1"/>
          </p:nvPr>
        </p:nvSpPr>
        <p:spPr>
          <a:xfrm>
            <a:off x="5221331" y="1741560"/>
            <a:ext cx="3424756" cy="1731940"/>
          </a:xfrm>
        </p:spPr>
        <p:txBody>
          <a:bodyPr/>
          <a:lstStyle/>
          <a:p>
            <a:pPr marL="0" indent="0">
              <a:buNone/>
            </a:pPr>
            <a:r>
              <a:rPr lang="en-US" sz="2400" b="1" dirty="0" smtClean="0">
                <a:solidFill>
                  <a:srgbClr val="2E247B"/>
                </a:solidFill>
              </a:rPr>
              <a:t>Hungary</a:t>
            </a:r>
            <a:r>
              <a:rPr lang="en-US" b="1" dirty="0" smtClean="0">
                <a:solidFill>
                  <a:srgbClr val="2E247B"/>
                </a:solidFill>
              </a:rPr>
              <a:t> </a:t>
            </a:r>
            <a:br>
              <a:rPr lang="en-US" b="1" dirty="0" smtClean="0">
                <a:solidFill>
                  <a:srgbClr val="2E247B"/>
                </a:solidFill>
              </a:rPr>
            </a:br>
            <a:r>
              <a:rPr lang="en-US" dirty="0" smtClean="0"/>
              <a:t>Results show 38.7% </a:t>
            </a:r>
            <a:br>
              <a:rPr lang="en-US" dirty="0" smtClean="0"/>
            </a:br>
            <a:r>
              <a:rPr lang="en-US" dirty="0" smtClean="0"/>
              <a:t>reduction in DMFS </a:t>
            </a:r>
            <a:br>
              <a:rPr lang="en-US" dirty="0" smtClean="0"/>
            </a:br>
            <a:r>
              <a:rPr lang="en-US" dirty="0" smtClean="0"/>
              <a:t>increment after 2 years</a:t>
            </a:r>
          </a:p>
          <a:p>
            <a:pPr lvl="1"/>
            <a:endParaRPr lang="en-US" dirty="0"/>
          </a:p>
        </p:txBody>
      </p:sp>
      <p:sp>
        <p:nvSpPr>
          <p:cNvPr id="4" name="Slide Number Placeholder 3"/>
          <p:cNvSpPr>
            <a:spLocks noGrp="1"/>
          </p:cNvSpPr>
          <p:nvPr>
            <p:ph type="sldNum" sz="quarter" idx="12"/>
          </p:nvPr>
        </p:nvSpPr>
        <p:spPr/>
        <p:txBody>
          <a:bodyPr/>
          <a:lstStyle/>
          <a:p>
            <a:fld id="{28A8E57E-D99E-46FF-B6A7-D3A9CBFCEE65}" type="slidenum">
              <a:rPr lang="en-US" smtClean="0"/>
              <a:pPr/>
              <a:t>26</a:t>
            </a:fld>
            <a:endParaRPr lang="en-US" dirty="0"/>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04630"/>
            <a:ext cx="5081186" cy="3134418"/>
          </a:xfrm>
          <a:prstGeom prst="rect">
            <a:avLst/>
          </a:prstGeom>
        </p:spPr>
      </p:pic>
      <p:sp>
        <p:nvSpPr>
          <p:cNvPr id="19" name="Down Arrow 18"/>
          <p:cNvSpPr/>
          <p:nvPr/>
        </p:nvSpPr>
        <p:spPr>
          <a:xfrm>
            <a:off x="6695294" y="4912788"/>
            <a:ext cx="1375869" cy="1837781"/>
          </a:xfrm>
          <a:prstGeom prst="downArrow">
            <a:avLst/>
          </a:prstGeom>
          <a:gradFill flip="none" rotWithShape="1">
            <a:gsLst>
              <a:gs pos="0">
                <a:srgbClr val="2E247B"/>
              </a:gs>
              <a:gs pos="100000">
                <a:srgbClr val="FFFFFF"/>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0" name="Group 19"/>
          <p:cNvGrpSpPr/>
          <p:nvPr/>
        </p:nvGrpSpPr>
        <p:grpSpPr>
          <a:xfrm>
            <a:off x="1513798" y="4278142"/>
            <a:ext cx="3154724" cy="2413634"/>
            <a:chOff x="1513798" y="4278142"/>
            <a:chExt cx="3154724" cy="2413634"/>
          </a:xfrm>
        </p:grpSpPr>
        <p:pic>
          <p:nvPicPr>
            <p:cNvPr id="15" name="Picture 14" descr="PR arrow.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13798" y="4278142"/>
              <a:ext cx="2593935" cy="1966026"/>
            </a:xfrm>
            <a:prstGeom prst="rect">
              <a:avLst/>
            </a:prstGeom>
          </p:spPr>
        </p:pic>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27328" y="4304483"/>
              <a:ext cx="2341194" cy="2387293"/>
            </a:xfrm>
            <a:prstGeom prst="rect">
              <a:avLst/>
            </a:prstGeom>
          </p:spPr>
        </p:pic>
      </p:grpSp>
      <p:grpSp>
        <p:nvGrpSpPr>
          <p:cNvPr id="18" name="Group 17"/>
          <p:cNvGrpSpPr/>
          <p:nvPr/>
        </p:nvGrpSpPr>
        <p:grpSpPr>
          <a:xfrm>
            <a:off x="2651447" y="1377414"/>
            <a:ext cx="2500512" cy="2387293"/>
            <a:chOff x="2651447" y="1377414"/>
            <a:chExt cx="2500512" cy="2387293"/>
          </a:xfrm>
        </p:grpSpPr>
        <p:pic>
          <p:nvPicPr>
            <p:cNvPr id="17" name="Picture 16" descr="Hungary arrow.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51447" y="1762104"/>
              <a:ext cx="2094046" cy="2002603"/>
            </a:xfrm>
            <a:prstGeom prst="rect">
              <a:avLst/>
            </a:prstGeom>
          </p:spPr>
        </p:pic>
        <p:pic>
          <p:nvPicPr>
            <p:cNvPr id="12" name="Picture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10766" y="1377414"/>
              <a:ext cx="2341193" cy="2387293"/>
            </a:xfrm>
            <a:prstGeom prst="rect">
              <a:avLst/>
            </a:prstGeom>
          </p:spPr>
        </p:pic>
      </p:grpSp>
      <p:sp>
        <p:nvSpPr>
          <p:cNvPr id="21" name="TextBox 20"/>
          <p:cNvSpPr txBox="1"/>
          <p:nvPr/>
        </p:nvSpPr>
        <p:spPr>
          <a:xfrm>
            <a:off x="5009659" y="4733968"/>
            <a:ext cx="2849832" cy="1661993"/>
          </a:xfrm>
          <a:prstGeom prst="rect">
            <a:avLst/>
          </a:prstGeom>
          <a:noFill/>
        </p:spPr>
        <p:txBody>
          <a:bodyPr wrap="square" rtlCol="0">
            <a:spAutoFit/>
          </a:bodyPr>
          <a:lstStyle/>
          <a:p>
            <a:r>
              <a:rPr lang="en-US" sz="2400" b="1" dirty="0">
                <a:solidFill>
                  <a:srgbClr val="2E247B"/>
                </a:solidFill>
                <a:latin typeface="Arial"/>
                <a:cs typeface="Arial"/>
              </a:rPr>
              <a:t>Puerto Rico </a:t>
            </a:r>
          </a:p>
          <a:p>
            <a:r>
              <a:rPr lang="en-US" dirty="0">
                <a:latin typeface="Arial"/>
                <a:cs typeface="Arial"/>
              </a:rPr>
              <a:t>7.9% fewer DMFS in all   </a:t>
            </a:r>
            <a:br>
              <a:rPr lang="en-US" dirty="0">
                <a:latin typeface="Arial"/>
                <a:cs typeface="Arial"/>
              </a:rPr>
            </a:br>
            <a:r>
              <a:rPr lang="en-US" dirty="0">
                <a:latin typeface="Arial"/>
                <a:cs typeface="Arial"/>
              </a:rPr>
              <a:t>subjects and </a:t>
            </a:r>
            <a:r>
              <a:rPr lang="en-US" dirty="0" smtClean="0">
                <a:latin typeface="Arial"/>
                <a:cs typeface="Arial"/>
              </a:rPr>
              <a:t>11.0% </a:t>
            </a:r>
            <a:r>
              <a:rPr lang="en-US" dirty="0">
                <a:latin typeface="Arial"/>
                <a:cs typeface="Arial"/>
              </a:rPr>
              <a:t>fewer </a:t>
            </a:r>
            <a:br>
              <a:rPr lang="en-US" dirty="0">
                <a:latin typeface="Arial"/>
                <a:cs typeface="Arial"/>
              </a:rPr>
            </a:br>
            <a:r>
              <a:rPr lang="en-US" dirty="0">
                <a:latin typeface="Arial"/>
                <a:cs typeface="Arial"/>
              </a:rPr>
              <a:t>in high-caries subjects</a:t>
            </a:r>
          </a:p>
          <a:p>
            <a:endParaRPr lang="en-US" sz="2400" b="1" dirty="0">
              <a:solidFill>
                <a:srgbClr val="2E247B"/>
              </a:solidFill>
              <a:latin typeface="Arial"/>
              <a:cs typeface="Arial"/>
            </a:endParaRPr>
          </a:p>
        </p:txBody>
      </p:sp>
      <p:sp>
        <p:nvSpPr>
          <p:cNvPr id="2" name="Rectangle 1"/>
          <p:cNvSpPr/>
          <p:nvPr/>
        </p:nvSpPr>
        <p:spPr>
          <a:xfrm>
            <a:off x="1647825" y="6621930"/>
            <a:ext cx="7496175" cy="369332"/>
          </a:xfrm>
          <a:prstGeom prst="rect">
            <a:avLst/>
          </a:prstGeom>
        </p:spPr>
        <p:txBody>
          <a:bodyPr wrap="square">
            <a:spAutoFit/>
          </a:bodyPr>
          <a:lstStyle/>
          <a:p>
            <a:pPr marL="228600" indent="-228600">
              <a:buAutoNum type="arabicPeriod"/>
            </a:pPr>
            <a:r>
              <a:rPr lang="en-US" sz="600" dirty="0" err="1" smtClean="0">
                <a:solidFill>
                  <a:srgbClr val="898989"/>
                </a:solidFill>
                <a:latin typeface="Arial" charset="0"/>
                <a:ea typeface="ＭＳ Ｐゴシック" pitchFamily="34" charset="-128"/>
                <a:cs typeface="Times New Roman" pitchFamily="18" charset="0"/>
              </a:rPr>
              <a:t>Szöke</a:t>
            </a:r>
            <a:r>
              <a:rPr lang="en-US" sz="600" dirty="0" smtClean="0">
                <a:solidFill>
                  <a:srgbClr val="898989"/>
                </a:solidFill>
                <a:latin typeface="Arial" charset="0"/>
                <a:ea typeface="ＭＳ Ｐゴシック" pitchFamily="34" charset="-128"/>
                <a:cs typeface="Times New Roman" pitchFamily="18" charset="0"/>
              </a:rPr>
              <a:t> J, </a:t>
            </a:r>
            <a:r>
              <a:rPr lang="en-US" sz="600" i="1" dirty="0" smtClean="0">
                <a:solidFill>
                  <a:srgbClr val="898989"/>
                </a:solidFill>
                <a:latin typeface="Arial" charset="0"/>
                <a:ea typeface="ＭＳ Ｐゴシック" pitchFamily="34" charset="-128"/>
                <a:cs typeface="Times New Roman" pitchFamily="18" charset="0"/>
              </a:rPr>
              <a:t>et al</a:t>
            </a:r>
            <a:r>
              <a:rPr lang="en-US" sz="600" dirty="0" smtClean="0">
                <a:solidFill>
                  <a:srgbClr val="898989"/>
                </a:solidFill>
                <a:latin typeface="Arial" charset="0"/>
                <a:ea typeface="ＭＳ Ｐゴシック" pitchFamily="34" charset="-128"/>
                <a:cs typeface="Times New Roman" pitchFamily="18" charset="0"/>
              </a:rPr>
              <a:t>. Effect of after-meal sucrose-free gum-chewing on clinical caries. </a:t>
            </a:r>
            <a:r>
              <a:rPr lang="en-US" sz="600" i="1" dirty="0" smtClean="0">
                <a:solidFill>
                  <a:srgbClr val="898989"/>
                </a:solidFill>
                <a:latin typeface="Arial" charset="0"/>
                <a:ea typeface="ＭＳ Ｐゴシック" pitchFamily="34" charset="-128"/>
                <a:cs typeface="Times New Roman" pitchFamily="18" charset="0"/>
              </a:rPr>
              <a:t>J Dent Res</a:t>
            </a:r>
            <a:r>
              <a:rPr lang="en-US" sz="600" dirty="0" smtClean="0">
                <a:solidFill>
                  <a:srgbClr val="898989"/>
                </a:solidFill>
                <a:latin typeface="Arial" charset="0"/>
                <a:ea typeface="ＭＳ Ｐゴシック" pitchFamily="34" charset="-128"/>
                <a:cs typeface="Times New Roman" pitchFamily="18" charset="0"/>
              </a:rPr>
              <a:t>. 2001;80:1725-9</a:t>
            </a:r>
          </a:p>
          <a:p>
            <a:pPr marL="228600" indent="-228600">
              <a:buAutoNum type="arabicPeriod"/>
            </a:pPr>
            <a:r>
              <a:rPr lang="en-US" sz="600" dirty="0" err="1">
                <a:solidFill>
                  <a:srgbClr val="898989"/>
                </a:solidFill>
                <a:latin typeface="Arial" charset="0"/>
                <a:ea typeface="ＭＳ Ｐゴシック" pitchFamily="34" charset="-128"/>
                <a:cs typeface="Times New Roman" pitchFamily="18" charset="0"/>
              </a:rPr>
              <a:t>Beiswanger</a:t>
            </a:r>
            <a:r>
              <a:rPr lang="en-US" sz="600" dirty="0">
                <a:solidFill>
                  <a:srgbClr val="898989"/>
                </a:solidFill>
                <a:latin typeface="Arial" charset="0"/>
                <a:ea typeface="ＭＳ Ｐゴシック" pitchFamily="34" charset="-128"/>
                <a:cs typeface="Times New Roman" pitchFamily="18" charset="0"/>
              </a:rPr>
              <a:t> </a:t>
            </a:r>
            <a:r>
              <a:rPr lang="en-US" sz="600" dirty="0" smtClean="0">
                <a:solidFill>
                  <a:srgbClr val="898989"/>
                </a:solidFill>
                <a:latin typeface="Arial" charset="0"/>
                <a:ea typeface="ＭＳ Ｐゴシック" pitchFamily="34" charset="-128"/>
                <a:cs typeface="Times New Roman" pitchFamily="18" charset="0"/>
              </a:rPr>
              <a:t>BB, </a:t>
            </a:r>
            <a:r>
              <a:rPr lang="en-US" sz="600" i="1" dirty="0" smtClean="0">
                <a:solidFill>
                  <a:srgbClr val="898989"/>
                </a:solidFill>
                <a:latin typeface="Arial" charset="0"/>
                <a:ea typeface="ＭＳ Ｐゴシック" pitchFamily="34" charset="-128"/>
                <a:cs typeface="Times New Roman" pitchFamily="18" charset="0"/>
              </a:rPr>
              <a:t>et </a:t>
            </a:r>
            <a:r>
              <a:rPr lang="en-US" sz="600" i="1" dirty="0">
                <a:solidFill>
                  <a:srgbClr val="898989"/>
                </a:solidFill>
                <a:latin typeface="Arial" charset="0"/>
                <a:ea typeface="ＭＳ Ｐゴシック" pitchFamily="34" charset="-128"/>
                <a:cs typeface="Times New Roman" pitchFamily="18" charset="0"/>
              </a:rPr>
              <a:t>al. </a:t>
            </a:r>
            <a:r>
              <a:rPr lang="en-US" sz="600" dirty="0">
                <a:solidFill>
                  <a:srgbClr val="898989"/>
                </a:solidFill>
                <a:latin typeface="Arial" charset="0"/>
                <a:ea typeface="ＭＳ Ｐゴシック" pitchFamily="34" charset="-128"/>
                <a:cs typeface="Times New Roman" pitchFamily="18" charset="0"/>
              </a:rPr>
              <a:t>The effect of chewing sugar-free gum after meals on clinical caries incidence. </a:t>
            </a:r>
            <a:r>
              <a:rPr lang="en-US" sz="600" dirty="0" smtClean="0">
                <a:solidFill>
                  <a:srgbClr val="898989"/>
                </a:solidFill>
                <a:latin typeface="Arial" charset="0"/>
                <a:ea typeface="ＭＳ Ｐゴシック" pitchFamily="34" charset="-128"/>
                <a:cs typeface="Times New Roman" pitchFamily="18" charset="0"/>
              </a:rPr>
              <a:t>JADA. 1998;129:1623-6.</a:t>
            </a:r>
            <a:endParaRPr lang="en-US" sz="600" dirty="0">
              <a:solidFill>
                <a:srgbClr val="898989"/>
              </a:solidFill>
              <a:latin typeface="Arial" charset="0"/>
              <a:ea typeface="ＭＳ Ｐゴシック" pitchFamily="34" charset="-128"/>
              <a:cs typeface="Times New Roman" pitchFamily="18" charset="0"/>
            </a:endParaRPr>
          </a:p>
          <a:p>
            <a:pPr marL="228600" indent="-228600">
              <a:buAutoNum type="arabicPeriod"/>
            </a:pPr>
            <a:endParaRPr lang="en-US" sz="600" dirty="0">
              <a:solidFill>
                <a:srgbClr val="898989"/>
              </a:solidFill>
              <a:latin typeface="Arial" charset="0"/>
              <a:ea typeface="ＭＳ Ｐゴシック" pitchFamily="34" charset="-128"/>
              <a:cs typeface="Times New Roman" pitchFamily="18" charset="0"/>
            </a:endParaRPr>
          </a:p>
        </p:txBody>
      </p:sp>
    </p:spTree>
    <p:extLst>
      <p:ext uri="{BB962C8B-B14F-4D97-AF65-F5344CB8AC3E}">
        <p14:creationId xmlns:p14="http://schemas.microsoft.com/office/powerpoint/2010/main" val="211910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5488"/>
                                        </p:tgtEl>
                                        <p:attrNameLst>
                                          <p:attrName>style.visibility</p:attrName>
                                        </p:attrNameLst>
                                      </p:cBhvr>
                                      <p:to>
                                        <p:strVal val="visible"/>
                                      </p:to>
                                    </p:se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par>
                          <p:cTn id="23" fill="hold">
                            <p:stCondLst>
                              <p:cond delay="500"/>
                            </p:stCondLst>
                            <p:childTnLst>
                              <p:par>
                                <p:cTn id="24" presetID="22" presetClass="entr" presetSubtype="1"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5488" grpId="0"/>
      <p:bldP spid="19" grpId="0" animBg="1"/>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93186923"/>
              </p:ext>
            </p:extLst>
          </p:nvPr>
        </p:nvGraphicFramePr>
        <p:xfrm>
          <a:off x="352708" y="1648339"/>
          <a:ext cx="7591746" cy="3549162"/>
        </p:xfrm>
        <a:graphic>
          <a:graphicData uri="http://schemas.openxmlformats.org/drawingml/2006/table">
            <a:tbl>
              <a:tblPr firstRow="1" bandRow="1">
                <a:tableStyleId>{5C22544A-7EE6-4342-B048-85BDC9FD1C3A}</a:tableStyleId>
              </a:tblPr>
              <a:tblGrid>
                <a:gridCol w="1591225"/>
                <a:gridCol w="2276558"/>
                <a:gridCol w="878474"/>
                <a:gridCol w="1381439"/>
                <a:gridCol w="1464050"/>
              </a:tblGrid>
              <a:tr h="261327">
                <a:tc>
                  <a:txBody>
                    <a:bodyPr/>
                    <a:lstStyle/>
                    <a:p>
                      <a:r>
                        <a:rPr lang="en-US" sz="1000" dirty="0" smtClean="0">
                          <a:latin typeface="Arial"/>
                          <a:cs typeface="Arial"/>
                        </a:rPr>
                        <a:t>Study</a:t>
                      </a:r>
                      <a:endParaRPr lang="en-US" sz="1000" dirty="0">
                        <a:latin typeface="Arial"/>
                        <a:cs typeface="Arial"/>
                      </a:endParaRPr>
                    </a:p>
                  </a:txBody>
                  <a:tcPr anchor="ctr">
                    <a:solidFill>
                      <a:srgbClr val="45ABDD"/>
                    </a:solidFill>
                  </a:tcPr>
                </a:tc>
                <a:tc>
                  <a:txBody>
                    <a:bodyPr/>
                    <a:lstStyle/>
                    <a:p>
                      <a:r>
                        <a:rPr lang="en-US" sz="1000" dirty="0" smtClean="0">
                          <a:latin typeface="Arial"/>
                          <a:cs typeface="Arial"/>
                        </a:rPr>
                        <a:t>Intervention</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Frequency</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Control</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Reduction of </a:t>
                      </a:r>
                      <a:br>
                        <a:rPr lang="en-US" sz="1000" dirty="0" smtClean="0">
                          <a:latin typeface="Arial"/>
                          <a:cs typeface="Arial"/>
                        </a:rPr>
                      </a:br>
                      <a:r>
                        <a:rPr lang="en-US" sz="1000" dirty="0" smtClean="0">
                          <a:latin typeface="Arial"/>
                          <a:cs typeface="Arial"/>
                        </a:rPr>
                        <a:t>Caries Incidence </a:t>
                      </a:r>
                      <a:endParaRPr lang="en-US" sz="1000" dirty="0">
                        <a:latin typeface="Arial"/>
                        <a:cs typeface="Arial"/>
                      </a:endParaRPr>
                    </a:p>
                  </a:txBody>
                  <a:tcPr anchor="ctr">
                    <a:solidFill>
                      <a:srgbClr val="45ABDD"/>
                    </a:solidFill>
                  </a:tcPr>
                </a:tc>
              </a:tr>
              <a:tr h="261327">
                <a:tc>
                  <a:txBody>
                    <a:bodyPr/>
                    <a:lstStyle/>
                    <a:p>
                      <a:r>
                        <a:rPr lang="en-US" sz="1000" dirty="0" smtClean="0">
                          <a:latin typeface="Arial"/>
                          <a:cs typeface="Arial"/>
                        </a:rPr>
                        <a:t>Möller 1973</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Sorbitol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3x/day</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No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10%</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Isokangas 1988</a:t>
                      </a:r>
                      <a:endParaRPr lang="en-US" sz="1000" dirty="0">
                        <a:latin typeface="Arial"/>
                        <a:cs typeface="Arial"/>
                      </a:endParaRPr>
                    </a:p>
                  </a:txBody>
                  <a:tcPr anchor="ctr"/>
                </a:tc>
                <a:tc>
                  <a:txBody>
                    <a:bodyPr/>
                    <a:lstStyle/>
                    <a:p>
                      <a:r>
                        <a:rPr lang="en-US" sz="1000" dirty="0" smtClean="0">
                          <a:latin typeface="Arial"/>
                          <a:cs typeface="Arial"/>
                        </a:rPr>
                        <a:t>Xylitol gum</a:t>
                      </a:r>
                      <a:endParaRPr lang="en-US" sz="1000" dirty="0">
                        <a:latin typeface="Arial"/>
                        <a:cs typeface="Arial"/>
                      </a:endParaRPr>
                    </a:p>
                  </a:txBody>
                  <a:tcPr anchor="ctr"/>
                </a:tc>
                <a:tc>
                  <a:txBody>
                    <a:bodyPr/>
                    <a:lstStyle/>
                    <a:p>
                      <a:pPr algn="ctr"/>
                      <a:r>
                        <a:rPr lang="en-US" sz="1000" dirty="0" smtClean="0">
                          <a:latin typeface="Arial"/>
                          <a:cs typeface="Arial"/>
                        </a:rPr>
                        <a:t>3x/day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45%</a:t>
                      </a:r>
                      <a:endParaRPr lang="en-US" sz="1000" dirty="0">
                        <a:latin typeface="Arial"/>
                        <a:cs typeface="Arial"/>
                      </a:endParaRPr>
                    </a:p>
                  </a:txBody>
                  <a:tcPr anchor="ctr"/>
                </a:tc>
              </a:tr>
              <a:tr h="261327">
                <a:tc>
                  <a:txBody>
                    <a:bodyPr/>
                    <a:lstStyle/>
                    <a:p>
                      <a:r>
                        <a:rPr lang="en-US" sz="1000" dirty="0" smtClean="0">
                          <a:latin typeface="Arial"/>
                          <a:cs typeface="Arial"/>
                        </a:rPr>
                        <a:t>Kandelman 1990</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Xylitol gum (15% and 65%)</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3x/day</a:t>
                      </a: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61–66%</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Mäkinen 1995</a:t>
                      </a:r>
                      <a:endParaRPr lang="en-US" sz="1000" dirty="0">
                        <a:latin typeface="Arial"/>
                        <a:cs typeface="Arial"/>
                      </a:endParaRPr>
                    </a:p>
                  </a:txBody>
                  <a:tcPr anchor="ctr"/>
                </a:tc>
                <a:tc>
                  <a:txBody>
                    <a:bodyPr/>
                    <a:lstStyle/>
                    <a:p>
                      <a:r>
                        <a:rPr lang="en-US" sz="1000" dirty="0" smtClean="0">
                          <a:latin typeface="Arial"/>
                          <a:cs typeface="Arial"/>
                        </a:rPr>
                        <a:t>Sorbitol, xylitol or combinations</a:t>
                      </a:r>
                      <a:br>
                        <a:rPr lang="en-US" sz="1000" dirty="0" smtClean="0">
                          <a:latin typeface="Arial"/>
                          <a:cs typeface="Arial"/>
                        </a:rPr>
                      </a:br>
                      <a:r>
                        <a:rPr lang="en-US" sz="1000" dirty="0" smtClean="0">
                          <a:latin typeface="Arial"/>
                          <a:cs typeface="Arial"/>
                        </a:rPr>
                        <a:t>gum pellets and sticks</a:t>
                      </a:r>
                      <a:endParaRPr lang="en-US" sz="1000" dirty="0">
                        <a:latin typeface="Arial"/>
                        <a:cs typeface="Arial"/>
                      </a:endParaRPr>
                    </a:p>
                  </a:txBody>
                  <a:tcPr anchor="ctr"/>
                </a:tc>
                <a:tc>
                  <a:txBody>
                    <a:bodyPr/>
                    <a:lstStyle/>
                    <a:p>
                      <a:pPr algn="ctr"/>
                      <a:r>
                        <a:rPr lang="en-US" sz="1000" dirty="0" smtClean="0">
                          <a:latin typeface="Arial"/>
                          <a:cs typeface="Arial"/>
                        </a:rPr>
                        <a:t>5x/day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17–71%</a:t>
                      </a:r>
                      <a:endParaRPr lang="en-US" sz="1000" dirty="0">
                        <a:latin typeface="Arial"/>
                        <a:cs typeface="Arial"/>
                      </a:endParaRPr>
                    </a:p>
                  </a:txBody>
                  <a:tcPr anchor="ctr"/>
                </a:tc>
              </a:tr>
              <a:tr h="261327">
                <a:tc>
                  <a:txBody>
                    <a:bodyPr/>
                    <a:lstStyle/>
                    <a:p>
                      <a:r>
                        <a:rPr lang="en-US" sz="1000" dirty="0" smtClean="0">
                          <a:latin typeface="Arial"/>
                          <a:cs typeface="Arial"/>
                        </a:rPr>
                        <a:t>Mäkinen 1996</a:t>
                      </a:r>
                    </a:p>
                  </a:txBody>
                  <a:tcPr anchor="ctr">
                    <a:solidFill>
                      <a:srgbClr val="45ABDD">
                        <a:alpha val="38000"/>
                      </a:srgb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Sorbitol, xylitol or combinations</a:t>
                      </a:r>
                      <a:br>
                        <a:rPr lang="en-US" sz="1000" dirty="0" smtClean="0">
                          <a:latin typeface="Arial"/>
                          <a:cs typeface="Arial"/>
                        </a:rPr>
                      </a:br>
                      <a:r>
                        <a:rPr lang="en-US" sz="1000" dirty="0" smtClean="0">
                          <a:latin typeface="Arial"/>
                          <a:cs typeface="Arial"/>
                        </a:rPr>
                        <a:t>gum pellets and sticks</a:t>
                      </a:r>
                    </a:p>
                  </a:txBody>
                  <a:tcPr anchor="ctr">
                    <a:solidFill>
                      <a:srgbClr val="45ABDD">
                        <a:alpha val="38000"/>
                      </a:srgbClr>
                    </a:solidFill>
                  </a:tcPr>
                </a:tc>
                <a:tc>
                  <a:txBody>
                    <a:bodyPr/>
                    <a:lstStyle/>
                    <a:p>
                      <a:pPr algn="ctr"/>
                      <a:r>
                        <a:rPr lang="en-US" sz="1000" dirty="0" smtClean="0">
                          <a:latin typeface="Arial"/>
                          <a:cs typeface="Arial"/>
                        </a:rPr>
                        <a:t>5x/day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28–69%</a:t>
                      </a:r>
                      <a:endParaRPr lang="en-US" sz="1000" dirty="0">
                        <a:latin typeface="Arial"/>
                        <a:cs typeface="Arial"/>
                      </a:endParaRPr>
                    </a:p>
                  </a:txBody>
                  <a:tcPr anchor="ctr">
                    <a:solidFill>
                      <a:srgbClr val="45ABDD">
                        <a:alpha val="38000"/>
                      </a:srgbClr>
                    </a:solidFill>
                  </a:tcPr>
                </a:tc>
              </a:tr>
              <a:tr h="261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Beiswanger 1998</a:t>
                      </a:r>
                    </a:p>
                  </a:txBody>
                  <a:tcPr anchor="ctr"/>
                </a:tc>
                <a:tc>
                  <a:txBody>
                    <a:bodyPr/>
                    <a:lstStyle/>
                    <a:p>
                      <a:r>
                        <a:rPr lang="en-US" sz="1000" dirty="0" smtClean="0">
                          <a:solidFill>
                            <a:srgbClr val="E50076"/>
                          </a:solidFill>
                          <a:latin typeface="Arial"/>
                          <a:cs typeface="Arial"/>
                        </a:rPr>
                        <a:t>Sorbitol gum after meals</a:t>
                      </a:r>
                      <a:br>
                        <a:rPr lang="en-US" sz="1000" dirty="0" smtClean="0">
                          <a:solidFill>
                            <a:srgbClr val="E50076"/>
                          </a:solidFill>
                          <a:latin typeface="Arial"/>
                          <a:cs typeface="Arial"/>
                        </a:rPr>
                      </a:br>
                      <a:r>
                        <a:rPr lang="en-US" sz="1000" dirty="0" smtClean="0">
                          <a:solidFill>
                            <a:srgbClr val="E50076"/>
                          </a:solidFill>
                          <a:latin typeface="Arial"/>
                          <a:cs typeface="Arial"/>
                        </a:rPr>
                        <a:t>High risk subjects, intention to treat</a:t>
                      </a:r>
                      <a:endParaRPr lang="en-US" sz="1000" dirty="0">
                        <a:solidFill>
                          <a:srgbClr val="E50076"/>
                        </a:solidFill>
                        <a:latin typeface="Arial"/>
                        <a:cs typeface="Arial"/>
                      </a:endParaRPr>
                    </a:p>
                  </a:txBody>
                  <a:tcPr anchor="ctr"/>
                </a:tc>
                <a:tc>
                  <a:txBody>
                    <a:bodyPr/>
                    <a:lstStyle/>
                    <a:p>
                      <a:pPr algn="ctr"/>
                      <a:r>
                        <a:rPr lang="en-US" sz="1000" dirty="0" smtClean="0">
                          <a:solidFill>
                            <a:srgbClr val="E50076"/>
                          </a:solidFill>
                          <a:latin typeface="Arial"/>
                          <a:cs typeface="Arial"/>
                        </a:rPr>
                        <a:t>3x/day</a:t>
                      </a:r>
                      <a:endParaRPr lang="en-US" sz="1000" dirty="0">
                        <a:solidFill>
                          <a:srgbClr val="E50076"/>
                        </a:solidFill>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No gum</a:t>
                      </a:r>
                    </a:p>
                  </a:txBody>
                  <a:tcPr anchor="ctr"/>
                </a:tc>
                <a:tc>
                  <a:txBody>
                    <a:bodyPr/>
                    <a:lstStyle/>
                    <a:p>
                      <a:pPr algn="ctr"/>
                      <a:r>
                        <a:rPr lang="en-US" sz="1000" dirty="0" smtClean="0">
                          <a:solidFill>
                            <a:srgbClr val="E50076"/>
                          </a:solidFill>
                          <a:latin typeface="Arial"/>
                          <a:cs typeface="Arial"/>
                        </a:rPr>
                        <a:t>12%</a:t>
                      </a:r>
                      <a:endParaRPr lang="en-US" sz="1000" dirty="0">
                        <a:solidFill>
                          <a:srgbClr val="E50076"/>
                        </a:solidFill>
                        <a:latin typeface="Arial"/>
                        <a:cs typeface="Arial"/>
                      </a:endParaRPr>
                    </a:p>
                  </a:txBody>
                  <a:tcPr anchor="ctr"/>
                </a:tc>
              </a:tr>
              <a:tr h="261327">
                <a:tc>
                  <a:txBody>
                    <a:bodyPr/>
                    <a:lstStyle/>
                    <a:p>
                      <a:r>
                        <a:rPr lang="en-US" sz="1000" dirty="0" smtClean="0">
                          <a:latin typeface="Arial"/>
                          <a:cs typeface="Arial"/>
                        </a:rPr>
                        <a:t>Alanen 2000</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Xylitol</a:t>
                      </a:r>
                      <a:r>
                        <a:rPr lang="en-US" sz="1000" baseline="0" dirty="0" smtClean="0">
                          <a:latin typeface="Arial"/>
                          <a:cs typeface="Arial"/>
                        </a:rPr>
                        <a:t>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6x/day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54%</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solidFill>
                            <a:srgbClr val="E50076"/>
                          </a:solidFill>
                          <a:latin typeface="Arial"/>
                          <a:cs typeface="Arial"/>
                        </a:rPr>
                        <a:t>Szöke 2001</a:t>
                      </a:r>
                      <a:endParaRPr lang="en-US" sz="1000" dirty="0">
                        <a:solidFill>
                          <a:srgbClr val="E50076"/>
                        </a:solidFill>
                        <a:latin typeface="Arial"/>
                        <a:cs typeface="Arial"/>
                      </a:endParaRPr>
                    </a:p>
                  </a:txBody>
                  <a:tcPr anchor="ctr"/>
                </a:tc>
                <a:tc>
                  <a:txBody>
                    <a:bodyPr/>
                    <a:lstStyle/>
                    <a:p>
                      <a:r>
                        <a:rPr lang="en-US" sz="1000" dirty="0" smtClean="0">
                          <a:solidFill>
                            <a:srgbClr val="E50076"/>
                          </a:solidFill>
                          <a:latin typeface="Arial"/>
                          <a:cs typeface="Arial"/>
                        </a:rPr>
                        <a:t>Sorbitol stick after meals</a:t>
                      </a:r>
                      <a:br>
                        <a:rPr lang="en-US" sz="1000" dirty="0" smtClean="0">
                          <a:solidFill>
                            <a:srgbClr val="E50076"/>
                          </a:solidFill>
                          <a:latin typeface="Arial"/>
                          <a:cs typeface="Arial"/>
                        </a:rPr>
                      </a:br>
                      <a:r>
                        <a:rPr lang="en-US" sz="1000" dirty="0" smtClean="0">
                          <a:solidFill>
                            <a:srgbClr val="E50076"/>
                          </a:solidFill>
                          <a:latin typeface="Arial"/>
                          <a:cs typeface="Arial"/>
                        </a:rPr>
                        <a:t>Including white spots</a:t>
                      </a:r>
                      <a:endParaRPr lang="en-US" sz="1000" dirty="0">
                        <a:solidFill>
                          <a:srgbClr val="E50076"/>
                        </a:solidFill>
                        <a:latin typeface="Arial"/>
                        <a:cs typeface="Arial"/>
                      </a:endParaRPr>
                    </a:p>
                  </a:txBody>
                  <a:tcPr anchor="ctr"/>
                </a:tc>
                <a:tc>
                  <a:txBody>
                    <a:bodyPr/>
                    <a:lstStyle/>
                    <a:p>
                      <a:pPr algn="ctr"/>
                      <a:r>
                        <a:rPr lang="en-US" sz="1000" dirty="0" smtClean="0">
                          <a:solidFill>
                            <a:srgbClr val="E50076"/>
                          </a:solidFill>
                          <a:latin typeface="Arial"/>
                          <a:cs typeface="Arial"/>
                        </a:rPr>
                        <a:t>3x/day</a:t>
                      </a:r>
                      <a:endParaRPr lang="en-US" sz="1000" dirty="0">
                        <a:solidFill>
                          <a:srgbClr val="E50076"/>
                        </a:solidFill>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No gum</a:t>
                      </a:r>
                    </a:p>
                  </a:txBody>
                  <a:tcPr anchor="ctr"/>
                </a:tc>
                <a:tc>
                  <a:txBody>
                    <a:bodyPr/>
                    <a:lstStyle/>
                    <a:p>
                      <a:pPr algn="ctr"/>
                      <a:r>
                        <a:rPr lang="en-US" sz="1000" dirty="0" smtClean="0">
                          <a:solidFill>
                            <a:srgbClr val="E50076"/>
                          </a:solidFill>
                          <a:latin typeface="Arial"/>
                          <a:cs typeface="Arial"/>
                        </a:rPr>
                        <a:t>33%</a:t>
                      </a:r>
                      <a:endParaRPr lang="en-US" sz="1000" dirty="0">
                        <a:solidFill>
                          <a:srgbClr val="E50076"/>
                        </a:solidFill>
                        <a:latin typeface="Arial"/>
                        <a:cs typeface="Arial"/>
                      </a:endParaRPr>
                    </a:p>
                  </a:txBody>
                  <a:tcPr anchor="ctr"/>
                </a:tc>
              </a:tr>
              <a:tr h="261327">
                <a:tc>
                  <a:txBody>
                    <a:bodyPr/>
                    <a:lstStyle/>
                    <a:p>
                      <a:r>
                        <a:rPr lang="en-US" sz="1000" dirty="0" smtClean="0">
                          <a:latin typeface="Arial"/>
                          <a:cs typeface="Arial"/>
                        </a:rPr>
                        <a:t>Machiulskiene 2001</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Sorbitol, xylitol, HIS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5x/day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25–33%</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Peng 2004</a:t>
                      </a:r>
                      <a:endParaRPr lang="en-US" sz="1000" dirty="0">
                        <a:latin typeface="Arial"/>
                        <a:cs typeface="Arial"/>
                      </a:endParaRPr>
                    </a:p>
                  </a:txBody>
                  <a:tcPr anchor="ctr"/>
                </a:tc>
                <a:tc>
                  <a:txBody>
                    <a:bodyPr/>
                    <a:lstStyle/>
                    <a:p>
                      <a:r>
                        <a:rPr lang="en-US" sz="1000" dirty="0" smtClean="0">
                          <a:latin typeface="Arial"/>
                          <a:cs typeface="Arial"/>
                        </a:rPr>
                        <a:t>Sorbitol, xylitol</a:t>
                      </a:r>
                      <a:r>
                        <a:rPr lang="en-US" sz="1000" baseline="0" dirty="0" smtClean="0">
                          <a:latin typeface="Arial"/>
                          <a:cs typeface="Arial"/>
                        </a:rPr>
                        <a:t> or carbamide gum</a:t>
                      </a:r>
                      <a:endParaRPr lang="en-US" sz="1000" dirty="0">
                        <a:latin typeface="Arial"/>
                        <a:cs typeface="Arial"/>
                      </a:endParaRPr>
                    </a:p>
                  </a:txBody>
                  <a:tcPr anchor="ctr"/>
                </a:tc>
                <a:tc>
                  <a:txBody>
                    <a:bodyPr/>
                    <a:lstStyle/>
                    <a:p>
                      <a:pPr algn="ctr"/>
                      <a:r>
                        <a:rPr lang="en-US" sz="1000" dirty="0" smtClean="0">
                          <a:latin typeface="Arial"/>
                          <a:cs typeface="Arial"/>
                        </a:rPr>
                        <a:t>4x/day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42%</a:t>
                      </a:r>
                      <a:endParaRPr lang="en-US" sz="1000" dirty="0">
                        <a:latin typeface="Arial"/>
                        <a:cs typeface="Arial"/>
                      </a:endParaRPr>
                    </a:p>
                  </a:txBody>
                  <a:tcPr anchor="ctr"/>
                </a:tc>
              </a:tr>
            </a:tbl>
          </a:graphicData>
        </a:graphic>
      </p:graphicFrame>
      <p:sp>
        <p:nvSpPr>
          <p:cNvPr id="2" name="Title 1"/>
          <p:cNvSpPr>
            <a:spLocks noGrp="1"/>
          </p:cNvSpPr>
          <p:nvPr>
            <p:ph type="title"/>
          </p:nvPr>
        </p:nvSpPr>
        <p:spPr/>
        <p:txBody>
          <a:bodyPr/>
          <a:lstStyle/>
          <a:p>
            <a:r>
              <a:rPr lang="en-US" dirty="0" smtClean="0"/>
              <a:t>A wealth of clinical evidence supports the oral health benefits of sugar-free gum</a:t>
            </a:r>
            <a:endParaRPr lang="en-US"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27</a:t>
            </a:fld>
            <a:endParaRPr lang="en-US" dirty="0"/>
          </a:p>
        </p:txBody>
      </p:sp>
      <p:sp>
        <p:nvSpPr>
          <p:cNvPr id="4" name="TextBox 3"/>
          <p:cNvSpPr txBox="1"/>
          <p:nvPr/>
        </p:nvSpPr>
        <p:spPr>
          <a:xfrm>
            <a:off x="1" y="5416902"/>
            <a:ext cx="5176348" cy="846386"/>
          </a:xfrm>
          <a:prstGeom prst="rect">
            <a:avLst/>
          </a:prstGeom>
          <a:solidFill>
            <a:srgbClr val="2E247B"/>
          </a:solidFill>
        </p:spPr>
        <p:txBody>
          <a:bodyPr wrap="square" lIns="457200" tIns="45720" bIns="182880" rtlCol="0" anchor="ctr" anchorCtr="0">
            <a:spAutoFit/>
          </a:bodyPr>
          <a:lstStyle/>
          <a:p>
            <a:r>
              <a:rPr lang="en-GB" dirty="0" smtClean="0">
                <a:solidFill>
                  <a:srgbClr val="FFFFFF"/>
                </a:solidFill>
              </a:rPr>
              <a:t>Median reduction of caries incidence: </a:t>
            </a:r>
            <a:r>
              <a:rPr lang="en-GB" sz="4000" b="1" dirty="0" smtClean="0">
                <a:solidFill>
                  <a:srgbClr val="FFFFFF"/>
                </a:solidFill>
              </a:rPr>
              <a:t>52%</a:t>
            </a:r>
            <a:endParaRPr lang="en-GB" sz="4000" b="1" dirty="0">
              <a:solidFill>
                <a:srgbClr val="FFFFFF"/>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924342708"/>
              </p:ext>
            </p:extLst>
          </p:nvPr>
        </p:nvGraphicFramePr>
        <p:xfrm>
          <a:off x="352708" y="1648339"/>
          <a:ext cx="7591746" cy="3549162"/>
        </p:xfrm>
        <a:graphic>
          <a:graphicData uri="http://schemas.openxmlformats.org/drawingml/2006/table">
            <a:tbl>
              <a:tblPr firstRow="1" bandRow="1">
                <a:tableStyleId>{5C22544A-7EE6-4342-B048-85BDC9FD1C3A}</a:tableStyleId>
              </a:tblPr>
              <a:tblGrid>
                <a:gridCol w="1591225"/>
                <a:gridCol w="2276558"/>
                <a:gridCol w="878474"/>
                <a:gridCol w="1381439"/>
                <a:gridCol w="1464050"/>
              </a:tblGrid>
              <a:tr h="261327">
                <a:tc>
                  <a:txBody>
                    <a:bodyPr/>
                    <a:lstStyle/>
                    <a:p>
                      <a:r>
                        <a:rPr lang="en-US" sz="1000" dirty="0" smtClean="0">
                          <a:latin typeface="Arial"/>
                          <a:cs typeface="Arial"/>
                        </a:rPr>
                        <a:t>Study</a:t>
                      </a:r>
                      <a:endParaRPr lang="en-US" sz="1000" dirty="0">
                        <a:latin typeface="Arial"/>
                        <a:cs typeface="Arial"/>
                      </a:endParaRPr>
                    </a:p>
                  </a:txBody>
                  <a:tcPr anchor="ctr">
                    <a:solidFill>
                      <a:srgbClr val="45ABDD"/>
                    </a:solidFill>
                  </a:tcPr>
                </a:tc>
                <a:tc>
                  <a:txBody>
                    <a:bodyPr/>
                    <a:lstStyle/>
                    <a:p>
                      <a:r>
                        <a:rPr lang="en-US" sz="1000" dirty="0" smtClean="0">
                          <a:latin typeface="Arial"/>
                          <a:cs typeface="Arial"/>
                        </a:rPr>
                        <a:t>Intervention</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Frequency</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Control</a:t>
                      </a:r>
                      <a:endParaRPr lang="en-US" sz="1000" dirty="0">
                        <a:latin typeface="Arial"/>
                        <a:cs typeface="Arial"/>
                      </a:endParaRPr>
                    </a:p>
                  </a:txBody>
                  <a:tcPr anchor="ctr">
                    <a:solidFill>
                      <a:srgbClr val="45ABDD"/>
                    </a:solidFill>
                  </a:tcPr>
                </a:tc>
                <a:tc>
                  <a:txBody>
                    <a:bodyPr/>
                    <a:lstStyle/>
                    <a:p>
                      <a:pPr algn="ctr"/>
                      <a:r>
                        <a:rPr lang="en-US" sz="1000" dirty="0" smtClean="0">
                          <a:latin typeface="Arial"/>
                          <a:cs typeface="Arial"/>
                        </a:rPr>
                        <a:t>Reduction of </a:t>
                      </a:r>
                      <a:br>
                        <a:rPr lang="en-US" sz="1000" dirty="0" smtClean="0">
                          <a:latin typeface="Arial"/>
                          <a:cs typeface="Arial"/>
                        </a:rPr>
                      </a:br>
                      <a:r>
                        <a:rPr lang="en-US" sz="1000" dirty="0" smtClean="0">
                          <a:latin typeface="Arial"/>
                          <a:cs typeface="Arial"/>
                        </a:rPr>
                        <a:t>Caries Incidence </a:t>
                      </a:r>
                      <a:endParaRPr lang="en-US" sz="1000" dirty="0">
                        <a:latin typeface="Arial"/>
                        <a:cs typeface="Arial"/>
                      </a:endParaRPr>
                    </a:p>
                  </a:txBody>
                  <a:tcPr anchor="ctr">
                    <a:solidFill>
                      <a:srgbClr val="45ABDD"/>
                    </a:solidFill>
                  </a:tcPr>
                </a:tc>
              </a:tr>
              <a:tr h="261327">
                <a:tc>
                  <a:txBody>
                    <a:bodyPr/>
                    <a:lstStyle/>
                    <a:p>
                      <a:r>
                        <a:rPr lang="en-US" sz="1000" dirty="0" smtClean="0">
                          <a:latin typeface="Arial"/>
                          <a:cs typeface="Arial"/>
                        </a:rPr>
                        <a:t>Möller 1973</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Sorbitol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3x/day</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No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10%</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Isokangas 1988</a:t>
                      </a:r>
                      <a:endParaRPr lang="en-US" sz="1000" dirty="0">
                        <a:latin typeface="Arial"/>
                        <a:cs typeface="Arial"/>
                      </a:endParaRPr>
                    </a:p>
                  </a:txBody>
                  <a:tcPr anchor="ctr"/>
                </a:tc>
                <a:tc>
                  <a:txBody>
                    <a:bodyPr/>
                    <a:lstStyle/>
                    <a:p>
                      <a:r>
                        <a:rPr lang="en-US" sz="1000" dirty="0" smtClean="0">
                          <a:latin typeface="Arial"/>
                          <a:cs typeface="Arial"/>
                        </a:rPr>
                        <a:t>Xylitol gum</a:t>
                      </a:r>
                      <a:endParaRPr lang="en-US" sz="1000" dirty="0">
                        <a:latin typeface="Arial"/>
                        <a:cs typeface="Arial"/>
                      </a:endParaRPr>
                    </a:p>
                  </a:txBody>
                  <a:tcPr anchor="ctr"/>
                </a:tc>
                <a:tc>
                  <a:txBody>
                    <a:bodyPr/>
                    <a:lstStyle/>
                    <a:p>
                      <a:pPr algn="ctr"/>
                      <a:r>
                        <a:rPr lang="en-US" sz="1000" dirty="0" smtClean="0">
                          <a:latin typeface="Arial"/>
                          <a:cs typeface="Arial"/>
                        </a:rPr>
                        <a:t>3x/day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45%</a:t>
                      </a:r>
                      <a:endParaRPr lang="en-US" sz="1000" dirty="0">
                        <a:latin typeface="Arial"/>
                        <a:cs typeface="Arial"/>
                      </a:endParaRPr>
                    </a:p>
                  </a:txBody>
                  <a:tcPr anchor="ctr"/>
                </a:tc>
              </a:tr>
              <a:tr h="261327">
                <a:tc>
                  <a:txBody>
                    <a:bodyPr/>
                    <a:lstStyle/>
                    <a:p>
                      <a:r>
                        <a:rPr lang="en-US" sz="1000" dirty="0" smtClean="0">
                          <a:latin typeface="Arial"/>
                          <a:cs typeface="Arial"/>
                        </a:rPr>
                        <a:t>Kandelman 1990</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Xylitol gum (15% and 65%)</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3x/day</a:t>
                      </a: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61–66%</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Mäkinen 1995</a:t>
                      </a:r>
                      <a:endParaRPr lang="en-US" sz="1000" dirty="0">
                        <a:latin typeface="Arial"/>
                        <a:cs typeface="Arial"/>
                      </a:endParaRPr>
                    </a:p>
                  </a:txBody>
                  <a:tcPr anchor="ctr"/>
                </a:tc>
                <a:tc>
                  <a:txBody>
                    <a:bodyPr/>
                    <a:lstStyle/>
                    <a:p>
                      <a:r>
                        <a:rPr lang="en-US" sz="1000" dirty="0" smtClean="0">
                          <a:latin typeface="Arial"/>
                          <a:cs typeface="Arial"/>
                        </a:rPr>
                        <a:t>Sorbitol, xylitol or combinations</a:t>
                      </a:r>
                      <a:br>
                        <a:rPr lang="en-US" sz="1000" dirty="0" smtClean="0">
                          <a:latin typeface="Arial"/>
                          <a:cs typeface="Arial"/>
                        </a:rPr>
                      </a:br>
                      <a:r>
                        <a:rPr lang="en-US" sz="1000" dirty="0" smtClean="0">
                          <a:latin typeface="Arial"/>
                          <a:cs typeface="Arial"/>
                        </a:rPr>
                        <a:t>gum pellets and sticks</a:t>
                      </a:r>
                      <a:endParaRPr lang="en-US" sz="1000" dirty="0">
                        <a:latin typeface="Arial"/>
                        <a:cs typeface="Arial"/>
                      </a:endParaRPr>
                    </a:p>
                  </a:txBody>
                  <a:tcPr anchor="ctr"/>
                </a:tc>
                <a:tc>
                  <a:txBody>
                    <a:bodyPr/>
                    <a:lstStyle/>
                    <a:p>
                      <a:pPr algn="ctr"/>
                      <a:r>
                        <a:rPr lang="en-US" sz="1000" dirty="0" smtClean="0">
                          <a:latin typeface="Arial"/>
                          <a:cs typeface="Arial"/>
                        </a:rPr>
                        <a:t>5x/day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17–71%</a:t>
                      </a:r>
                      <a:endParaRPr lang="en-US" sz="1000" dirty="0">
                        <a:latin typeface="Arial"/>
                        <a:cs typeface="Arial"/>
                      </a:endParaRPr>
                    </a:p>
                  </a:txBody>
                  <a:tcPr anchor="ctr"/>
                </a:tc>
              </a:tr>
              <a:tr h="261327">
                <a:tc>
                  <a:txBody>
                    <a:bodyPr/>
                    <a:lstStyle/>
                    <a:p>
                      <a:r>
                        <a:rPr lang="en-US" sz="1000" dirty="0" smtClean="0">
                          <a:latin typeface="Arial"/>
                          <a:cs typeface="Arial"/>
                        </a:rPr>
                        <a:t>Mäkinen 1996</a:t>
                      </a:r>
                    </a:p>
                  </a:txBody>
                  <a:tcPr anchor="ctr">
                    <a:solidFill>
                      <a:srgbClr val="45ABDD">
                        <a:alpha val="38000"/>
                      </a:srgb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Sorbitol, xylitol or combinations</a:t>
                      </a:r>
                      <a:br>
                        <a:rPr lang="en-US" sz="1000" dirty="0" smtClean="0">
                          <a:latin typeface="Arial"/>
                          <a:cs typeface="Arial"/>
                        </a:rPr>
                      </a:br>
                      <a:r>
                        <a:rPr lang="en-US" sz="1000" dirty="0" smtClean="0">
                          <a:latin typeface="Arial"/>
                          <a:cs typeface="Arial"/>
                        </a:rPr>
                        <a:t>gum pellets and sticks</a:t>
                      </a:r>
                    </a:p>
                  </a:txBody>
                  <a:tcPr anchor="ctr">
                    <a:solidFill>
                      <a:srgbClr val="45ABDD">
                        <a:alpha val="38000"/>
                      </a:srgbClr>
                    </a:solidFill>
                  </a:tcPr>
                </a:tc>
                <a:tc>
                  <a:txBody>
                    <a:bodyPr/>
                    <a:lstStyle/>
                    <a:p>
                      <a:pPr algn="ctr"/>
                      <a:r>
                        <a:rPr lang="en-US" sz="1000" dirty="0" smtClean="0">
                          <a:latin typeface="Arial"/>
                          <a:cs typeface="Arial"/>
                        </a:rPr>
                        <a:t>5x/day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28–69%</a:t>
                      </a:r>
                      <a:endParaRPr lang="en-US" sz="1000" dirty="0">
                        <a:latin typeface="Arial"/>
                        <a:cs typeface="Arial"/>
                      </a:endParaRPr>
                    </a:p>
                  </a:txBody>
                  <a:tcPr anchor="ctr">
                    <a:solidFill>
                      <a:srgbClr val="45ABDD">
                        <a:alpha val="38000"/>
                      </a:srgbClr>
                    </a:solidFill>
                  </a:tcPr>
                </a:tc>
              </a:tr>
              <a:tr h="261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Beiswanger 1998</a:t>
                      </a:r>
                    </a:p>
                  </a:txBody>
                  <a:tcPr anchor="ctr">
                    <a:solidFill>
                      <a:srgbClr val="FFFF00"/>
                    </a:solidFill>
                  </a:tcPr>
                </a:tc>
                <a:tc>
                  <a:txBody>
                    <a:bodyPr/>
                    <a:lstStyle/>
                    <a:p>
                      <a:r>
                        <a:rPr lang="en-US" sz="1000" dirty="0" smtClean="0">
                          <a:solidFill>
                            <a:srgbClr val="E50076"/>
                          </a:solidFill>
                          <a:latin typeface="Arial"/>
                          <a:cs typeface="Arial"/>
                        </a:rPr>
                        <a:t>Sorbitol gum after meals</a:t>
                      </a:r>
                      <a:br>
                        <a:rPr lang="en-US" sz="1000" dirty="0" smtClean="0">
                          <a:solidFill>
                            <a:srgbClr val="E50076"/>
                          </a:solidFill>
                          <a:latin typeface="Arial"/>
                          <a:cs typeface="Arial"/>
                        </a:rPr>
                      </a:br>
                      <a:r>
                        <a:rPr lang="en-US" sz="1000" dirty="0" smtClean="0">
                          <a:solidFill>
                            <a:srgbClr val="E50076"/>
                          </a:solidFill>
                          <a:latin typeface="Arial"/>
                          <a:cs typeface="Arial"/>
                        </a:rPr>
                        <a:t>High risk subjects, intention to treat</a:t>
                      </a:r>
                      <a:endParaRPr lang="en-US" sz="1000" dirty="0">
                        <a:solidFill>
                          <a:srgbClr val="E50076"/>
                        </a:solidFill>
                        <a:latin typeface="Arial"/>
                        <a:cs typeface="Arial"/>
                      </a:endParaRPr>
                    </a:p>
                  </a:txBody>
                  <a:tcPr anchor="ctr">
                    <a:solidFill>
                      <a:srgbClr val="FFFF00"/>
                    </a:solidFill>
                  </a:tcPr>
                </a:tc>
                <a:tc>
                  <a:txBody>
                    <a:bodyPr/>
                    <a:lstStyle/>
                    <a:p>
                      <a:pPr algn="ctr"/>
                      <a:r>
                        <a:rPr lang="en-US" sz="1000" dirty="0" smtClean="0">
                          <a:solidFill>
                            <a:srgbClr val="E50076"/>
                          </a:solidFill>
                          <a:latin typeface="Arial"/>
                          <a:cs typeface="Arial"/>
                        </a:rPr>
                        <a:t>3x/day</a:t>
                      </a:r>
                      <a:endParaRPr lang="en-US" sz="1000" dirty="0">
                        <a:solidFill>
                          <a:srgbClr val="E50076"/>
                        </a:solidFill>
                        <a:latin typeface="Arial"/>
                        <a:cs typeface="Arial"/>
                      </a:endParaRPr>
                    </a:p>
                  </a:txBody>
                  <a:tcPr anchor="ctr">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No gum</a:t>
                      </a:r>
                    </a:p>
                  </a:txBody>
                  <a:tcPr anchor="ctr">
                    <a:solidFill>
                      <a:srgbClr val="FFFF00"/>
                    </a:solidFill>
                  </a:tcPr>
                </a:tc>
                <a:tc>
                  <a:txBody>
                    <a:bodyPr/>
                    <a:lstStyle/>
                    <a:p>
                      <a:pPr algn="ctr"/>
                      <a:r>
                        <a:rPr lang="en-US" sz="1000" dirty="0" smtClean="0">
                          <a:solidFill>
                            <a:srgbClr val="E50076"/>
                          </a:solidFill>
                          <a:latin typeface="Arial"/>
                          <a:cs typeface="Arial"/>
                        </a:rPr>
                        <a:t>12%</a:t>
                      </a:r>
                      <a:endParaRPr lang="en-US" sz="1000" dirty="0">
                        <a:solidFill>
                          <a:srgbClr val="E50076"/>
                        </a:solidFill>
                        <a:latin typeface="Arial"/>
                        <a:cs typeface="Arial"/>
                      </a:endParaRPr>
                    </a:p>
                  </a:txBody>
                  <a:tcPr anchor="ctr">
                    <a:solidFill>
                      <a:srgbClr val="FFFF00"/>
                    </a:solidFill>
                  </a:tcPr>
                </a:tc>
              </a:tr>
              <a:tr h="261327">
                <a:tc>
                  <a:txBody>
                    <a:bodyPr/>
                    <a:lstStyle/>
                    <a:p>
                      <a:r>
                        <a:rPr lang="en-US" sz="1000" dirty="0" smtClean="0">
                          <a:latin typeface="Arial"/>
                          <a:cs typeface="Arial"/>
                        </a:rPr>
                        <a:t>Alanen 2000</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Xylitol</a:t>
                      </a:r>
                      <a:r>
                        <a:rPr lang="en-US" sz="1000" baseline="0" dirty="0" smtClean="0">
                          <a:latin typeface="Arial"/>
                          <a:cs typeface="Arial"/>
                        </a:rPr>
                        <a:t>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6x/day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54%</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solidFill>
                            <a:srgbClr val="E50076"/>
                          </a:solidFill>
                          <a:latin typeface="Arial"/>
                          <a:cs typeface="Arial"/>
                        </a:rPr>
                        <a:t>Szöke 2001</a:t>
                      </a:r>
                      <a:endParaRPr lang="en-US" sz="1000" dirty="0">
                        <a:solidFill>
                          <a:srgbClr val="E50076"/>
                        </a:solidFill>
                        <a:latin typeface="Arial"/>
                        <a:cs typeface="Arial"/>
                      </a:endParaRPr>
                    </a:p>
                  </a:txBody>
                  <a:tcPr anchor="ctr">
                    <a:solidFill>
                      <a:srgbClr val="FFFF00"/>
                    </a:solidFill>
                  </a:tcPr>
                </a:tc>
                <a:tc>
                  <a:txBody>
                    <a:bodyPr/>
                    <a:lstStyle/>
                    <a:p>
                      <a:r>
                        <a:rPr lang="en-US" sz="1000" dirty="0" smtClean="0">
                          <a:solidFill>
                            <a:srgbClr val="E50076"/>
                          </a:solidFill>
                          <a:latin typeface="Arial"/>
                          <a:cs typeface="Arial"/>
                        </a:rPr>
                        <a:t>Sorbitol stick after meals</a:t>
                      </a:r>
                      <a:br>
                        <a:rPr lang="en-US" sz="1000" dirty="0" smtClean="0">
                          <a:solidFill>
                            <a:srgbClr val="E50076"/>
                          </a:solidFill>
                          <a:latin typeface="Arial"/>
                          <a:cs typeface="Arial"/>
                        </a:rPr>
                      </a:br>
                      <a:r>
                        <a:rPr lang="en-US" sz="1000" dirty="0" smtClean="0">
                          <a:solidFill>
                            <a:srgbClr val="E50076"/>
                          </a:solidFill>
                          <a:latin typeface="Arial"/>
                          <a:cs typeface="Arial"/>
                        </a:rPr>
                        <a:t>Including white spots</a:t>
                      </a:r>
                      <a:endParaRPr lang="en-US" sz="1000" dirty="0">
                        <a:solidFill>
                          <a:srgbClr val="E50076"/>
                        </a:solidFill>
                        <a:latin typeface="Arial"/>
                        <a:cs typeface="Arial"/>
                      </a:endParaRPr>
                    </a:p>
                  </a:txBody>
                  <a:tcPr anchor="ctr">
                    <a:solidFill>
                      <a:srgbClr val="FFFF00"/>
                    </a:solidFill>
                  </a:tcPr>
                </a:tc>
                <a:tc>
                  <a:txBody>
                    <a:bodyPr/>
                    <a:lstStyle/>
                    <a:p>
                      <a:pPr algn="ctr"/>
                      <a:r>
                        <a:rPr lang="en-US" sz="1000" dirty="0" smtClean="0">
                          <a:solidFill>
                            <a:srgbClr val="E50076"/>
                          </a:solidFill>
                          <a:latin typeface="Arial"/>
                          <a:cs typeface="Arial"/>
                        </a:rPr>
                        <a:t>3x/day</a:t>
                      </a:r>
                      <a:endParaRPr lang="en-US" sz="1000" dirty="0">
                        <a:solidFill>
                          <a:srgbClr val="E50076"/>
                        </a:solidFill>
                        <a:latin typeface="Arial"/>
                        <a:cs typeface="Arial"/>
                      </a:endParaRPr>
                    </a:p>
                  </a:txBody>
                  <a:tcPr anchor="ctr">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solidFill>
                            <a:srgbClr val="E50076"/>
                          </a:solidFill>
                          <a:latin typeface="Arial"/>
                          <a:cs typeface="Arial"/>
                        </a:rPr>
                        <a:t>No gum</a:t>
                      </a:r>
                    </a:p>
                  </a:txBody>
                  <a:tcPr anchor="ctr">
                    <a:solidFill>
                      <a:srgbClr val="FFFF00"/>
                    </a:solidFill>
                  </a:tcPr>
                </a:tc>
                <a:tc>
                  <a:txBody>
                    <a:bodyPr/>
                    <a:lstStyle/>
                    <a:p>
                      <a:pPr algn="ctr"/>
                      <a:r>
                        <a:rPr lang="en-US" sz="1000" dirty="0" smtClean="0">
                          <a:solidFill>
                            <a:srgbClr val="E50076"/>
                          </a:solidFill>
                          <a:latin typeface="Arial"/>
                          <a:cs typeface="Arial"/>
                        </a:rPr>
                        <a:t>33%</a:t>
                      </a:r>
                      <a:endParaRPr lang="en-US" sz="1000" dirty="0">
                        <a:solidFill>
                          <a:srgbClr val="E50076"/>
                        </a:solidFill>
                        <a:latin typeface="Arial"/>
                        <a:cs typeface="Arial"/>
                      </a:endParaRPr>
                    </a:p>
                  </a:txBody>
                  <a:tcPr anchor="ctr">
                    <a:solidFill>
                      <a:srgbClr val="FFFF00"/>
                    </a:solidFill>
                  </a:tcPr>
                </a:tc>
              </a:tr>
              <a:tr h="261327">
                <a:tc>
                  <a:txBody>
                    <a:bodyPr/>
                    <a:lstStyle/>
                    <a:p>
                      <a:r>
                        <a:rPr lang="en-US" sz="1000" dirty="0" smtClean="0">
                          <a:latin typeface="Arial"/>
                          <a:cs typeface="Arial"/>
                        </a:rPr>
                        <a:t>Machiulskiene 2001</a:t>
                      </a:r>
                      <a:endParaRPr lang="en-US" sz="1000" dirty="0">
                        <a:latin typeface="Arial"/>
                        <a:cs typeface="Arial"/>
                      </a:endParaRPr>
                    </a:p>
                  </a:txBody>
                  <a:tcPr anchor="ctr">
                    <a:solidFill>
                      <a:srgbClr val="45ABDD">
                        <a:alpha val="38000"/>
                      </a:srgbClr>
                    </a:solidFill>
                  </a:tcPr>
                </a:tc>
                <a:tc>
                  <a:txBody>
                    <a:bodyPr/>
                    <a:lstStyle/>
                    <a:p>
                      <a:r>
                        <a:rPr lang="en-US" sz="1000" dirty="0" smtClean="0">
                          <a:latin typeface="Arial"/>
                          <a:cs typeface="Arial"/>
                        </a:rPr>
                        <a:t>Sorbitol, xylitol, HIS gum</a:t>
                      </a:r>
                      <a:endParaRPr lang="en-US" sz="1000" dirty="0">
                        <a:latin typeface="Arial"/>
                        <a:cs typeface="Arial"/>
                      </a:endParaRPr>
                    </a:p>
                  </a:txBody>
                  <a:tcPr anchor="ctr">
                    <a:solidFill>
                      <a:srgbClr val="45ABDD">
                        <a:alpha val="38000"/>
                      </a:srgbClr>
                    </a:solidFill>
                  </a:tcPr>
                </a:tc>
                <a:tc>
                  <a:txBody>
                    <a:bodyPr/>
                    <a:lstStyle/>
                    <a:p>
                      <a:pPr algn="ctr"/>
                      <a:r>
                        <a:rPr lang="en-US" sz="1000" dirty="0" smtClean="0">
                          <a:latin typeface="Arial"/>
                          <a:cs typeface="Arial"/>
                        </a:rPr>
                        <a:t>5x/day</a:t>
                      </a:r>
                      <a:endParaRPr lang="en-US" sz="1000" dirty="0">
                        <a:latin typeface="Arial"/>
                        <a:cs typeface="Arial"/>
                      </a:endParaRPr>
                    </a:p>
                  </a:txBody>
                  <a:tcPr anchor="ctr">
                    <a:solidFill>
                      <a:srgbClr val="45ABDD">
                        <a:alpha val="38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solidFill>
                      <a:srgbClr val="45ABDD">
                        <a:alpha val="38000"/>
                      </a:srgbClr>
                    </a:solidFill>
                  </a:tcPr>
                </a:tc>
                <a:tc>
                  <a:txBody>
                    <a:bodyPr/>
                    <a:lstStyle/>
                    <a:p>
                      <a:pPr algn="ctr"/>
                      <a:r>
                        <a:rPr lang="en-US" sz="1000" dirty="0" smtClean="0">
                          <a:latin typeface="Arial"/>
                          <a:cs typeface="Arial"/>
                        </a:rPr>
                        <a:t>25–33%</a:t>
                      </a:r>
                      <a:endParaRPr lang="en-US" sz="1000" dirty="0">
                        <a:latin typeface="Arial"/>
                        <a:cs typeface="Arial"/>
                      </a:endParaRPr>
                    </a:p>
                  </a:txBody>
                  <a:tcPr anchor="ctr">
                    <a:solidFill>
                      <a:srgbClr val="45ABDD">
                        <a:alpha val="38000"/>
                      </a:srgbClr>
                    </a:solidFill>
                  </a:tcPr>
                </a:tc>
              </a:tr>
              <a:tr h="261327">
                <a:tc>
                  <a:txBody>
                    <a:bodyPr/>
                    <a:lstStyle/>
                    <a:p>
                      <a:r>
                        <a:rPr lang="en-US" sz="1000" dirty="0" smtClean="0">
                          <a:latin typeface="Arial"/>
                          <a:cs typeface="Arial"/>
                        </a:rPr>
                        <a:t>Peng 2004</a:t>
                      </a:r>
                      <a:endParaRPr lang="en-US" sz="1000" dirty="0">
                        <a:latin typeface="Arial"/>
                        <a:cs typeface="Arial"/>
                      </a:endParaRPr>
                    </a:p>
                  </a:txBody>
                  <a:tcPr anchor="ctr"/>
                </a:tc>
                <a:tc>
                  <a:txBody>
                    <a:bodyPr/>
                    <a:lstStyle/>
                    <a:p>
                      <a:r>
                        <a:rPr lang="en-US" sz="1000" dirty="0" smtClean="0">
                          <a:latin typeface="Arial"/>
                          <a:cs typeface="Arial"/>
                        </a:rPr>
                        <a:t>Sorbitol, xylitol</a:t>
                      </a:r>
                      <a:r>
                        <a:rPr lang="en-US" sz="1000" baseline="0" dirty="0" smtClean="0">
                          <a:latin typeface="Arial"/>
                          <a:cs typeface="Arial"/>
                        </a:rPr>
                        <a:t> or carbamide gum</a:t>
                      </a:r>
                      <a:endParaRPr lang="en-US" sz="1000" dirty="0">
                        <a:latin typeface="Arial"/>
                        <a:cs typeface="Arial"/>
                      </a:endParaRPr>
                    </a:p>
                  </a:txBody>
                  <a:tcPr anchor="ctr"/>
                </a:tc>
                <a:tc>
                  <a:txBody>
                    <a:bodyPr/>
                    <a:lstStyle/>
                    <a:p>
                      <a:pPr algn="ctr"/>
                      <a:r>
                        <a:rPr lang="en-US" sz="1000" dirty="0" smtClean="0">
                          <a:latin typeface="Arial"/>
                          <a:cs typeface="Arial"/>
                        </a:rPr>
                        <a:t>4x/day</a:t>
                      </a:r>
                      <a:endParaRPr lang="en-US" sz="1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No gum</a:t>
                      </a:r>
                    </a:p>
                  </a:txBody>
                  <a:tcPr anchor="ctr"/>
                </a:tc>
                <a:tc>
                  <a:txBody>
                    <a:bodyPr/>
                    <a:lstStyle/>
                    <a:p>
                      <a:pPr algn="ctr"/>
                      <a:r>
                        <a:rPr lang="en-US" sz="1000" dirty="0" smtClean="0">
                          <a:latin typeface="Arial"/>
                          <a:cs typeface="Arial"/>
                        </a:rPr>
                        <a:t>42%</a:t>
                      </a:r>
                      <a:endParaRPr lang="en-US" sz="1000" dirty="0">
                        <a:latin typeface="Arial"/>
                        <a:cs typeface="Arial"/>
                      </a:endParaRPr>
                    </a:p>
                  </a:txBody>
                  <a:tcPr anchor="ctr"/>
                </a:tc>
              </a:tr>
            </a:tbl>
          </a:graphicData>
        </a:graphic>
      </p:graphicFrame>
    </p:spTree>
    <p:extLst>
      <p:ext uri="{BB962C8B-B14F-4D97-AF65-F5344CB8AC3E}">
        <p14:creationId xmlns:p14="http://schemas.microsoft.com/office/powerpoint/2010/main" val="239716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Summarizing the benefits </a:t>
            </a:r>
            <a:r>
              <a:rPr lang="en-GB" dirty="0"/>
              <a:t/>
            </a:r>
            <a:br>
              <a:rPr lang="en-GB" dirty="0"/>
            </a:br>
            <a:r>
              <a:rPr lang="en-GB" dirty="0" smtClean="0"/>
              <a:t>of sugar-free gum</a:t>
            </a:r>
            <a:endParaRPr lang="en-US" dirty="0"/>
          </a:p>
        </p:txBody>
      </p:sp>
      <p:sp>
        <p:nvSpPr>
          <p:cNvPr id="3" name="Content Placeholder 2"/>
          <p:cNvSpPr>
            <a:spLocks noGrp="1"/>
          </p:cNvSpPr>
          <p:nvPr>
            <p:ph idx="1"/>
          </p:nvPr>
        </p:nvSpPr>
        <p:spPr>
          <a:xfrm>
            <a:off x="270698" y="1645740"/>
            <a:ext cx="6424595" cy="4480423"/>
          </a:xfrm>
        </p:spPr>
        <p:txBody>
          <a:bodyPr/>
          <a:lstStyle/>
          <a:p>
            <a:pPr marL="0" indent="0">
              <a:buNone/>
            </a:pPr>
            <a:r>
              <a:rPr lang="en-GB" dirty="0" smtClean="0"/>
              <a:t>Enhances production of saliva and its related oral health benefits:</a:t>
            </a:r>
          </a:p>
          <a:p>
            <a:r>
              <a:rPr lang="en-GB" dirty="0" smtClean="0"/>
              <a:t>Cleaning mouth of food debris and sugars</a:t>
            </a:r>
          </a:p>
          <a:p>
            <a:r>
              <a:rPr lang="en-GB" dirty="0" smtClean="0"/>
              <a:t>Neutralizing acids </a:t>
            </a:r>
          </a:p>
          <a:p>
            <a:r>
              <a:rPr lang="en-GB" dirty="0" smtClean="0"/>
              <a:t>Supporting remineralization</a:t>
            </a:r>
          </a:p>
          <a:p>
            <a:pPr lvl="1"/>
            <a:endParaRPr lang="en-GB" dirty="0" smtClean="0"/>
          </a:p>
          <a:p>
            <a:pPr marL="0" indent="-53975" algn="ctr">
              <a:buNone/>
            </a:pPr>
            <a:r>
              <a:rPr lang="en-GB" sz="3200" b="1" i="1" dirty="0" smtClean="0">
                <a:solidFill>
                  <a:srgbClr val="2E247B"/>
                </a:solidFill>
              </a:rPr>
              <a:t>All of which can help reduce </a:t>
            </a:r>
            <a:br>
              <a:rPr lang="en-GB" sz="3200" b="1" i="1" dirty="0" smtClean="0">
                <a:solidFill>
                  <a:srgbClr val="2E247B"/>
                </a:solidFill>
              </a:rPr>
            </a:br>
            <a:r>
              <a:rPr lang="en-GB" sz="3200" b="1" i="1" dirty="0" smtClean="0">
                <a:solidFill>
                  <a:srgbClr val="2E247B"/>
                </a:solidFill>
              </a:rPr>
              <a:t>the incidence of dental caries.</a:t>
            </a:r>
          </a:p>
          <a:p>
            <a:pPr lvl="1"/>
            <a:endParaRPr lang="en-GB" dirty="0" smtClean="0"/>
          </a:p>
          <a:p>
            <a:endParaRPr lang="en-GB" dirty="0" smtClean="0"/>
          </a:p>
          <a:p>
            <a:endParaRPr lang="en-US" dirty="0"/>
          </a:p>
        </p:txBody>
      </p:sp>
      <p:sp>
        <p:nvSpPr>
          <p:cNvPr id="7" name="Slide Number Placeholder 6"/>
          <p:cNvSpPr>
            <a:spLocks noGrp="1"/>
          </p:cNvSpPr>
          <p:nvPr>
            <p:ph type="sldNum" sz="quarter" idx="12"/>
          </p:nvPr>
        </p:nvSpPr>
        <p:spPr/>
        <p:txBody>
          <a:bodyPr/>
          <a:lstStyle/>
          <a:p>
            <a:fld id="{167E5DE7-3F6B-D645-96A7-B486B3F2F9B4}" type="slidenum">
              <a:rPr lang="en-US" smtClean="0"/>
              <a:pPr/>
              <a:t>28</a:t>
            </a:fld>
            <a:endParaRPr lang="en-US" dirty="0"/>
          </a:p>
        </p:txBody>
      </p:sp>
      <p:sp>
        <p:nvSpPr>
          <p:cNvPr id="5" name="TextBox 4"/>
          <p:cNvSpPr txBox="1"/>
          <p:nvPr/>
        </p:nvSpPr>
        <p:spPr>
          <a:xfrm>
            <a:off x="1635125" y="6590249"/>
            <a:ext cx="6608491" cy="184666"/>
          </a:xfrm>
          <a:prstGeom prst="rect">
            <a:avLst/>
          </a:prstGeom>
          <a:noFill/>
        </p:spPr>
        <p:txBody>
          <a:bodyPr wrap="square" rtlCol="0">
            <a:spAutoFit/>
          </a:bodyPr>
          <a:lstStyle/>
          <a:p>
            <a:pPr lvl="0"/>
            <a:r>
              <a:rPr lang="en-GB" sz="600" kern="1200" dirty="0">
                <a:solidFill>
                  <a:srgbClr val="898989"/>
                </a:solidFill>
                <a:latin typeface="Arial"/>
                <a:cs typeface="Arial"/>
              </a:rPr>
              <a:t>Dawes C, Macpherson LM. Effects of nine different chewing-gums and lozenges on salivary flow rate and pH. </a:t>
            </a:r>
            <a:r>
              <a:rPr lang="en-GB" sz="600" i="1" kern="1200" dirty="0">
                <a:solidFill>
                  <a:srgbClr val="898989"/>
                </a:solidFill>
                <a:latin typeface="Arial"/>
                <a:cs typeface="Arial"/>
              </a:rPr>
              <a:t>Caries Res</a:t>
            </a:r>
            <a:r>
              <a:rPr lang="en-GB" sz="600" kern="1200" dirty="0">
                <a:solidFill>
                  <a:srgbClr val="898989"/>
                </a:solidFill>
                <a:latin typeface="Arial"/>
                <a:cs typeface="Arial"/>
              </a:rPr>
              <a:t>. 1992;26:176-82</a:t>
            </a:r>
            <a:r>
              <a:rPr lang="en-GB" sz="600" kern="1200" dirty="0" smtClean="0">
                <a:solidFill>
                  <a:srgbClr val="898989"/>
                </a:solidFill>
                <a:latin typeface="Arial"/>
                <a:cs typeface="Arial"/>
              </a:rPr>
              <a:t>.</a:t>
            </a:r>
            <a:endParaRPr lang="en-GB" sz="600" kern="1200" dirty="0">
              <a:solidFill>
                <a:srgbClr val="898989"/>
              </a:solidFill>
              <a:latin typeface="Arial"/>
              <a:cs typeface="Arial"/>
            </a:endParaRPr>
          </a:p>
        </p:txBody>
      </p:sp>
      <p:pic>
        <p:nvPicPr>
          <p:cNvPr id="12" name="Picture 11" descr="Scientis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68294" y="4356100"/>
            <a:ext cx="2184400" cy="2501900"/>
          </a:xfrm>
          <a:prstGeom prst="rect">
            <a:avLst/>
          </a:prstGeom>
        </p:spPr>
      </p:pic>
      <p:pic>
        <p:nvPicPr>
          <p:cNvPr id="13" name="Picture 12" descr="Dentist-in-circle.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95294" y="176029"/>
            <a:ext cx="2057400" cy="2057400"/>
          </a:xfrm>
          <a:prstGeom prst="rect">
            <a:avLst/>
          </a:prstGeom>
        </p:spPr>
      </p:pic>
      <p:pic>
        <p:nvPicPr>
          <p:cNvPr id="14" name="Picture 13" descr="Pic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77547" y="2451100"/>
            <a:ext cx="2054421" cy="2063565"/>
          </a:xfrm>
          <a:prstGeom prst="rect">
            <a:avLst/>
          </a:prstGeom>
        </p:spPr>
      </p:pic>
    </p:spTree>
    <p:extLst>
      <p:ext uri="{BB962C8B-B14F-4D97-AF65-F5344CB8AC3E}">
        <p14:creationId xmlns:p14="http://schemas.microsoft.com/office/powerpoint/2010/main" val="42248115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Recognition and endorsement of sugar-free </a:t>
            </a:r>
            <a:r>
              <a:rPr lang="en-GB" dirty="0" smtClean="0"/>
              <a:t>gum</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t>29</a:t>
            </a:fld>
            <a:endParaRPr lang="en-US" dirty="0"/>
          </a:p>
        </p:txBody>
      </p:sp>
    </p:spTree>
    <p:extLst>
      <p:ext uri="{BB962C8B-B14F-4D97-AF65-F5344CB8AC3E}">
        <p14:creationId xmlns:p14="http://schemas.microsoft.com/office/powerpoint/2010/main" val="1945629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solidFill>
                  <a:schemeClr val="bg1"/>
                </a:solidFill>
              </a:rPr>
              <a:t>The increasing global health burden of dental </a:t>
            </a:r>
            <a:r>
              <a:rPr lang="en-GB" dirty="0" smtClean="0">
                <a:solidFill>
                  <a:schemeClr val="bg1"/>
                </a:solidFill>
              </a:rPr>
              <a:t>caries</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t>3</a:t>
            </a:fld>
            <a:endParaRPr lang="en-US" dirty="0"/>
          </a:p>
        </p:txBody>
      </p:sp>
    </p:spTree>
    <p:extLst>
      <p:ext uri="{BB962C8B-B14F-4D97-AF65-F5344CB8AC3E}">
        <p14:creationId xmlns:p14="http://schemas.microsoft.com/office/powerpoint/2010/main" val="34539900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EC approved oral health claims </a:t>
            </a:r>
            <a:br>
              <a:rPr lang="en-GB" dirty="0" smtClean="0"/>
            </a:br>
            <a:r>
              <a:rPr lang="en-GB" dirty="0" smtClean="0"/>
              <a:t>for sugar-free gum</a:t>
            </a:r>
            <a:endParaRPr lang="en-GB" dirty="0"/>
          </a:p>
        </p:txBody>
      </p:sp>
      <p:sp>
        <p:nvSpPr>
          <p:cNvPr id="8" name="Content Placeholder 7"/>
          <p:cNvSpPr>
            <a:spLocks noGrp="1"/>
          </p:cNvSpPr>
          <p:nvPr>
            <p:ph idx="1"/>
          </p:nvPr>
        </p:nvSpPr>
        <p:spPr>
          <a:xfrm>
            <a:off x="270699" y="1645740"/>
            <a:ext cx="3882201" cy="4480423"/>
          </a:xfrm>
        </p:spPr>
        <p:txBody>
          <a:bodyPr/>
          <a:lstStyle/>
          <a:p>
            <a:pPr marL="0" indent="0">
              <a:buNone/>
            </a:pPr>
            <a:r>
              <a:rPr lang="en-GB" dirty="0" smtClean="0"/>
              <a:t>The European Commission (EC) has approved five oral health claims for sugar-free chewing gum, one </a:t>
            </a:r>
            <a:br>
              <a:rPr lang="en-GB" dirty="0" smtClean="0"/>
            </a:br>
            <a:r>
              <a:rPr lang="en-GB" dirty="0" smtClean="0"/>
              <a:t>of the few food categories to gain such recognition.</a:t>
            </a:r>
          </a:p>
        </p:txBody>
      </p:sp>
      <p:sp>
        <p:nvSpPr>
          <p:cNvPr id="2" name="Slide Number Placeholder 1"/>
          <p:cNvSpPr>
            <a:spLocks noGrp="1"/>
          </p:cNvSpPr>
          <p:nvPr>
            <p:ph type="sldNum" sz="quarter" idx="12"/>
          </p:nvPr>
        </p:nvSpPr>
        <p:spPr/>
        <p:txBody>
          <a:bodyPr/>
          <a:lstStyle/>
          <a:p>
            <a:fld id="{167E5DE7-3F6B-D645-96A7-B486B3F2F9B4}" type="slidenum">
              <a:rPr lang="en-US" smtClean="0"/>
              <a:pPr/>
              <a:t>30</a:t>
            </a:fld>
            <a:endParaRPr lang="en-US" dirty="0"/>
          </a:p>
        </p:txBody>
      </p:sp>
      <p:sp>
        <p:nvSpPr>
          <p:cNvPr id="9" name="Footer Placeholder 3"/>
          <p:cNvSpPr txBox="1">
            <a:spLocks/>
          </p:cNvSpPr>
          <p:nvPr/>
        </p:nvSpPr>
        <p:spPr>
          <a:xfrm>
            <a:off x="1635125" y="6585044"/>
            <a:ext cx="6241775" cy="24907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smtClean="0">
                <a:solidFill>
                  <a:srgbClr val="898989"/>
                </a:solidFill>
                <a:latin typeface="Arial"/>
                <a:cs typeface="Arial"/>
              </a:rPr>
              <a:t>European Commission. EU register on nutrition and health claims. Available at: </a:t>
            </a:r>
            <a:r>
              <a:rPr lang="en-GB" sz="600" dirty="0">
                <a:latin typeface="Arial" panose="020B0604020202020204" pitchFamily="34" charset="0"/>
                <a:cs typeface="Arial" panose="020B0604020202020204" pitchFamily="34" charset="0"/>
              </a:rPr>
              <a:t>http://ec.europa.eu/nuhclaims/?</a:t>
            </a:r>
            <a:r>
              <a:rPr lang="en-GB" sz="600" dirty="0" smtClean="0">
                <a:latin typeface="Arial" panose="020B0604020202020204" pitchFamily="34" charset="0"/>
                <a:cs typeface="Arial" panose="020B0604020202020204" pitchFamily="34" charset="0"/>
              </a:rPr>
              <a:t>event=search&amp;CFID=1390861&amp;CFTOKEN=61ead93e41b19f51-F6B389AF-DB73-8E93-65F4577E314DC564&amp;jsessionid=9212d52c3ffadefc5dba5455205c57687a3bTR </a:t>
            </a:r>
            <a:r>
              <a:rPr lang="en-GB" sz="600" dirty="0">
                <a:latin typeface="Arial" panose="020B0604020202020204" pitchFamily="34" charset="0"/>
                <a:cs typeface="Arial" panose="020B0604020202020204" pitchFamily="34" charset="0"/>
              </a:rPr>
              <a:t>Last accessed April 2015</a:t>
            </a:r>
            <a:r>
              <a:rPr lang="en-GB" sz="800" i="1" dirty="0"/>
              <a:t>.</a:t>
            </a:r>
            <a:r>
              <a:rPr lang="en-US" sz="600" dirty="0" smtClean="0">
                <a:solidFill>
                  <a:srgbClr val="898989"/>
                </a:solidFill>
                <a:latin typeface="Arial"/>
                <a:cs typeface="Arial"/>
              </a:rPr>
              <a:t> </a:t>
            </a:r>
            <a:endParaRPr lang="en-US" sz="600" dirty="0">
              <a:solidFill>
                <a:srgbClr val="898989"/>
              </a:solidFill>
              <a:latin typeface="Arial"/>
              <a:cs typeface="Arial"/>
            </a:endParaRPr>
          </a:p>
        </p:txBody>
      </p:sp>
      <p:pic>
        <p:nvPicPr>
          <p:cNvPr id="1026" name="Picture 2" descr="http://www.horticulturewales.co.uk/UserFiles/EuropeanCommissionLogo.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01389" y="3286653"/>
            <a:ext cx="2867472" cy="291356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European Commission Gum Site.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209416">
            <a:off x="4205421" y="1613305"/>
            <a:ext cx="3995409" cy="45324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09165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smtClean="0"/>
              <a:t>Health Canada also approved oral health claims but went further with their advice</a:t>
            </a:r>
            <a:endParaRPr lang="en-US" dirty="0"/>
          </a:p>
        </p:txBody>
      </p:sp>
      <p:sp>
        <p:nvSpPr>
          <p:cNvPr id="12" name="Content Placeholder 11"/>
          <p:cNvSpPr>
            <a:spLocks noGrp="1"/>
          </p:cNvSpPr>
          <p:nvPr>
            <p:ph idx="1"/>
          </p:nvPr>
        </p:nvSpPr>
        <p:spPr>
          <a:xfrm>
            <a:off x="270699" y="1645740"/>
            <a:ext cx="3844101" cy="3243759"/>
          </a:xfrm>
        </p:spPr>
        <p:txBody>
          <a:bodyPr/>
          <a:lstStyle/>
          <a:p>
            <a:pPr marL="114300" indent="-114300">
              <a:buNone/>
            </a:pPr>
            <a:r>
              <a:rPr lang="en-GB" dirty="0" smtClean="0"/>
              <a:t>“	Chewing sugar-free gum, three times per day after eating/meals, helps reduce/lower the risk of dental caries/tooth decay/cavities.”</a:t>
            </a:r>
          </a:p>
        </p:txBody>
      </p:sp>
      <p:sp>
        <p:nvSpPr>
          <p:cNvPr id="5" name="Slide Number Placeholder 4"/>
          <p:cNvSpPr>
            <a:spLocks noGrp="1"/>
          </p:cNvSpPr>
          <p:nvPr>
            <p:ph type="sldNum" sz="quarter" idx="12"/>
          </p:nvPr>
        </p:nvSpPr>
        <p:spPr/>
        <p:txBody>
          <a:bodyPr/>
          <a:lstStyle/>
          <a:p>
            <a:fld id="{167E5DE7-3F6B-D645-96A7-B486B3F2F9B4}" type="slidenum">
              <a:rPr lang="en-US" smtClean="0"/>
              <a:pPr/>
              <a:t>31</a:t>
            </a:fld>
            <a:endParaRPr lang="en-US" dirty="0"/>
          </a:p>
        </p:txBody>
      </p:sp>
      <p:pic>
        <p:nvPicPr>
          <p:cNvPr id="14" name="Picture 2" descr="http://www.cannabisculture.com/files/images/healthcanada.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a:xfrm>
            <a:off x="346899" y="3314466"/>
            <a:ext cx="4114800" cy="1249860"/>
          </a:xfrm>
          <a:prstGeom prst="rect">
            <a:avLst/>
          </a:prstGeom>
        </p:spPr>
      </p:pic>
      <p:pic>
        <p:nvPicPr>
          <p:cNvPr id="2" name="Picture 1" descr="Health Canada Web scree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92475">
            <a:off x="4764938" y="2047602"/>
            <a:ext cx="3401491" cy="405395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1255085" y="6601594"/>
            <a:ext cx="5408853" cy="276999"/>
          </a:xfrm>
          <a:prstGeom prst="rect">
            <a:avLst/>
          </a:prstGeom>
          <a:noFill/>
        </p:spPr>
        <p:txBody>
          <a:bodyPr wrap="none" rtlCol="0">
            <a:spAutoFit/>
          </a:bodyPr>
          <a:lstStyle/>
          <a:p>
            <a:r>
              <a:rPr lang="en-US" sz="600" dirty="0">
                <a:solidFill>
                  <a:srgbClr val="898989"/>
                </a:solidFill>
                <a:latin typeface="Arial"/>
                <a:cs typeface="Arial"/>
              </a:rPr>
              <a:t>Health Canada. Summary of Health Canada's assessment of a health claim about sugar-free chewing gum and dental caries risk </a:t>
            </a:r>
            <a:r>
              <a:rPr lang="en-US" sz="600" dirty="0" smtClean="0">
                <a:solidFill>
                  <a:srgbClr val="898989"/>
                </a:solidFill>
                <a:latin typeface="Arial"/>
                <a:cs typeface="Arial"/>
              </a:rPr>
              <a:t>reduction.</a:t>
            </a:r>
          </a:p>
          <a:p>
            <a:r>
              <a:rPr lang="en-US" sz="600" dirty="0" smtClean="0">
                <a:solidFill>
                  <a:srgbClr val="898989"/>
                </a:solidFill>
                <a:latin typeface="Arial"/>
                <a:cs typeface="Arial"/>
              </a:rPr>
              <a:t> </a:t>
            </a:r>
            <a:r>
              <a:rPr lang="en-GB" sz="600" dirty="0">
                <a:solidFill>
                  <a:srgbClr val="898989"/>
                </a:solidFill>
                <a:latin typeface="Arial"/>
                <a:cs typeface="Arial"/>
              </a:rPr>
              <a:t>Available at: http://www.hc-sc.gc.ca/fn-an/label-etiquet/claims-reclam/assess-evalu/gum-gomme-dental-carie-dentaireeng.php Last accessed April 2015.</a:t>
            </a:r>
            <a:endParaRPr lang="en-US" sz="600" dirty="0">
              <a:solidFill>
                <a:srgbClr val="898989"/>
              </a:solidFill>
              <a:latin typeface="Arial"/>
              <a:cs typeface="Arial"/>
            </a:endParaRPr>
          </a:p>
        </p:txBody>
      </p:sp>
    </p:spTree>
    <p:extLst>
      <p:ext uri="{BB962C8B-B14F-4D97-AF65-F5344CB8AC3E}">
        <p14:creationId xmlns:p14="http://schemas.microsoft.com/office/powerpoint/2010/main" val="21994668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benefits of sugar free gum are also recognized by 20+ dental associations</a:t>
            </a:r>
            <a:endParaRPr lang="en-US" dirty="0"/>
          </a:p>
        </p:txBody>
      </p:sp>
      <p:sp>
        <p:nvSpPr>
          <p:cNvPr id="3" name="Content Placeholder 2"/>
          <p:cNvSpPr>
            <a:spLocks noGrp="1"/>
          </p:cNvSpPr>
          <p:nvPr>
            <p:ph idx="1"/>
          </p:nvPr>
        </p:nvSpPr>
        <p:spPr>
          <a:xfrm>
            <a:off x="270699" y="1645740"/>
            <a:ext cx="3158301" cy="4704259"/>
          </a:xfrm>
        </p:spPr>
        <p:txBody>
          <a:bodyPr/>
          <a:lstStyle/>
          <a:p>
            <a:pPr marL="0" indent="0">
              <a:buNone/>
            </a:pPr>
            <a:r>
              <a:rPr lang="en-GB" b="1" dirty="0" smtClean="0">
                <a:solidFill>
                  <a:srgbClr val="2E247B"/>
                </a:solidFill>
              </a:rPr>
              <a:t>Sugar-free gum is endorsed by the World Dental Federation (FDI)</a:t>
            </a:r>
          </a:p>
          <a:p>
            <a:pPr marL="114300" indent="-114300">
              <a:buNone/>
              <a:tabLst>
                <a:tab pos="6454775" algn="r"/>
              </a:tabLst>
            </a:pPr>
            <a:r>
              <a:rPr lang="en-GB" i="1" dirty="0" smtClean="0"/>
              <a:t>“	Chewing sugar-free gum, like Extra, is proven to benefit dental health </a:t>
            </a:r>
            <a:br>
              <a:rPr lang="en-GB" i="1" dirty="0" smtClean="0"/>
            </a:br>
            <a:r>
              <a:rPr lang="en-GB" i="1" dirty="0" smtClean="0"/>
              <a:t>as it helps neutralize </a:t>
            </a:r>
            <a:br>
              <a:rPr lang="en-GB" i="1" dirty="0" smtClean="0"/>
            </a:br>
            <a:r>
              <a:rPr lang="en-GB" i="1" dirty="0" smtClean="0"/>
              <a:t>plaque acids.”</a:t>
            </a:r>
            <a:r>
              <a:rPr lang="en-GB" dirty="0" smtClean="0"/>
              <a:t> — FDI</a:t>
            </a:r>
          </a:p>
          <a:p>
            <a:pPr marL="0" indent="0">
              <a:buNone/>
            </a:pPr>
            <a:r>
              <a:rPr lang="en-GB" b="1" dirty="0" smtClean="0">
                <a:solidFill>
                  <a:srgbClr val="2E247B"/>
                </a:solidFill>
              </a:rPr>
              <a:t>As well as 20+ national </a:t>
            </a:r>
            <a:br>
              <a:rPr lang="en-GB" b="1" dirty="0" smtClean="0">
                <a:solidFill>
                  <a:srgbClr val="2E247B"/>
                </a:solidFill>
              </a:rPr>
            </a:br>
            <a:r>
              <a:rPr lang="en-GB" b="1" dirty="0" smtClean="0">
                <a:solidFill>
                  <a:srgbClr val="2E247B"/>
                </a:solidFill>
              </a:rPr>
              <a:t>dental and dental health </a:t>
            </a:r>
            <a:br>
              <a:rPr lang="en-GB" b="1" dirty="0" smtClean="0">
                <a:solidFill>
                  <a:srgbClr val="2E247B"/>
                </a:solidFill>
              </a:rPr>
            </a:br>
            <a:r>
              <a:rPr lang="en-GB" b="1" dirty="0" smtClean="0">
                <a:solidFill>
                  <a:srgbClr val="2E247B"/>
                </a:solidFill>
              </a:rPr>
              <a:t>associations worldwide</a:t>
            </a:r>
          </a:p>
          <a:p>
            <a:endParaRPr lang="en-US" dirty="0"/>
          </a:p>
        </p:txBody>
      </p:sp>
      <p:sp>
        <p:nvSpPr>
          <p:cNvPr id="7" name="Slide Number Placeholder 6"/>
          <p:cNvSpPr>
            <a:spLocks noGrp="1"/>
          </p:cNvSpPr>
          <p:nvPr>
            <p:ph type="sldNum" sz="quarter" idx="12"/>
          </p:nvPr>
        </p:nvSpPr>
        <p:spPr/>
        <p:txBody>
          <a:bodyPr/>
          <a:lstStyle/>
          <a:p>
            <a:fld id="{167E5DE7-3F6B-D645-96A7-B486B3F2F9B4}" type="slidenum">
              <a:rPr lang="en-US" smtClean="0"/>
              <a:pPr/>
              <a:t>32</a:t>
            </a:fld>
            <a:endParaRPr lang="en-US" dirty="0"/>
          </a:p>
        </p:txBody>
      </p:sp>
      <p:pic>
        <p:nvPicPr>
          <p:cNvPr id="5" name="Picture 4" descr="LOGOS.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29000" y="1645740"/>
            <a:ext cx="4835333" cy="4192540"/>
          </a:xfrm>
          <a:prstGeom prst="rect">
            <a:avLst/>
          </a:prstGeom>
        </p:spPr>
      </p:pic>
    </p:spTree>
    <p:extLst>
      <p:ext uri="{BB962C8B-B14F-4D97-AF65-F5344CB8AC3E}">
        <p14:creationId xmlns:p14="http://schemas.microsoft.com/office/powerpoint/2010/main" val="15844214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Could this be your patient?</a:t>
            </a:r>
            <a:endParaRPr lang="en-GB" dirty="0"/>
          </a:p>
        </p:txBody>
      </p:sp>
      <p:sp>
        <p:nvSpPr>
          <p:cNvPr id="5" name="Slide Number Placeholder 4"/>
          <p:cNvSpPr>
            <a:spLocks noGrp="1"/>
          </p:cNvSpPr>
          <p:nvPr>
            <p:ph type="sldNum" sz="quarter" idx="12"/>
          </p:nvPr>
        </p:nvSpPr>
        <p:spPr/>
        <p:txBody>
          <a:bodyPr/>
          <a:lstStyle/>
          <a:p>
            <a:fld id="{167E5DE7-3F6B-D645-96A7-B486B3F2F9B4}" type="slidenum">
              <a:rPr lang="en-US" smtClean="0">
                <a:solidFill>
                  <a:prstClr val="white"/>
                </a:solidFill>
              </a:rPr>
              <a:pPr/>
              <a:t>33</a:t>
            </a:fld>
            <a:endParaRPr lang="en-US" dirty="0">
              <a:solidFill>
                <a:prstClr val="white"/>
              </a:solidFill>
            </a:endParaRPr>
          </a:p>
        </p:txBody>
      </p:sp>
      <p:pic>
        <p:nvPicPr>
          <p:cNvPr id="6" name="图片 2" descr="C:\Users\apple\Desktop\箭牌1.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4831" y="2126620"/>
            <a:ext cx="7230799" cy="3054980"/>
          </a:xfrm>
          <a:prstGeom prst="rect">
            <a:avLst/>
          </a:prstGeom>
          <a:noFill/>
          <a:ln w="9525">
            <a:noFill/>
            <a:miter lim="800000"/>
            <a:headEnd/>
            <a:tailEnd/>
          </a:ln>
        </p:spPr>
      </p:pic>
    </p:spTree>
    <p:extLst>
      <p:ext uri="{BB962C8B-B14F-4D97-AF65-F5344CB8AC3E}">
        <p14:creationId xmlns:p14="http://schemas.microsoft.com/office/powerpoint/2010/main" val="5963739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Wrigelys Front Cover.jpg"/>
          <p:cNvPicPr>
            <a:picLocks noChangeAspect="1"/>
          </p:cNvPicPr>
          <p:nvPr/>
        </p:nvPicPr>
        <p:blipFill rotWithShape="1">
          <a:blip r:embed="rId3">
            <a:extLst>
              <a:ext uri="{28A0092B-C50C-407E-A947-70E740481C1C}">
                <a14:useLocalDpi xmlns:a14="http://schemas.microsoft.com/office/drawing/2010/main"/>
              </a:ext>
            </a:extLst>
          </a:blip>
          <a:stretch/>
        </p:blipFill>
        <p:spPr>
          <a:xfrm>
            <a:off x="0" y="0"/>
            <a:ext cx="9144000" cy="6858000"/>
          </a:xfrm>
          <a:prstGeom prst="rect">
            <a:avLst/>
          </a:prstGeom>
        </p:spPr>
      </p:pic>
      <p:sp>
        <p:nvSpPr>
          <p:cNvPr id="7" name="Title 6"/>
          <p:cNvSpPr>
            <a:spLocks noGrp="1"/>
          </p:cNvSpPr>
          <p:nvPr>
            <p:ph type="title"/>
          </p:nvPr>
        </p:nvSpPr>
        <p:spPr>
          <a:xfrm>
            <a:off x="270699" y="1184421"/>
            <a:ext cx="8229600" cy="1360312"/>
          </a:xfrm>
        </p:spPr>
        <p:txBody>
          <a:bodyPr/>
          <a:lstStyle/>
          <a:p>
            <a:r>
              <a:rPr lang="en-GB" sz="4400" dirty="0" smtClean="0">
                <a:solidFill>
                  <a:schemeClr val="bg1"/>
                </a:solidFill>
              </a:rPr>
              <a:t> Thank you</a:t>
            </a:r>
            <a:endParaRPr lang="en-US" sz="4400" dirty="0">
              <a:solidFill>
                <a:schemeClr val="bg1"/>
              </a:solidFill>
            </a:endParaRPr>
          </a:p>
        </p:txBody>
      </p:sp>
      <p:sp>
        <p:nvSpPr>
          <p:cNvPr id="11" name="TextBox 10"/>
          <p:cNvSpPr txBox="1"/>
          <p:nvPr/>
        </p:nvSpPr>
        <p:spPr>
          <a:xfrm>
            <a:off x="359414" y="6110981"/>
            <a:ext cx="3327810" cy="477054"/>
          </a:xfrm>
          <a:prstGeom prst="rect">
            <a:avLst/>
          </a:prstGeom>
          <a:noFill/>
        </p:spPr>
        <p:txBody>
          <a:bodyPr wrap="square" rtlCol="0">
            <a:spAutoFit/>
          </a:bodyPr>
          <a:lstStyle/>
          <a:p>
            <a:r>
              <a:rPr lang="en-US" sz="1400" dirty="0" smtClean="0">
                <a:solidFill>
                  <a:schemeClr val="bg1"/>
                </a:solidFill>
                <a:latin typeface="Arial"/>
                <a:cs typeface="Arial"/>
              </a:rPr>
              <a:t>Working for better oral healthcare</a:t>
            </a:r>
          </a:p>
          <a:p>
            <a:r>
              <a:rPr lang="en-US" sz="1100" b="1" dirty="0" smtClean="0">
                <a:solidFill>
                  <a:schemeClr val="bg1"/>
                </a:solidFill>
                <a:latin typeface="Arial"/>
                <a:cs typeface="Arial"/>
              </a:rPr>
              <a:t>www.wrigleyoralhealthcare.com</a:t>
            </a:r>
            <a:endParaRPr lang="en-US" sz="1100" b="1" dirty="0">
              <a:solidFill>
                <a:schemeClr val="bg1"/>
              </a:solidFill>
              <a:latin typeface="Arial"/>
              <a:cs typeface="Arial"/>
            </a:endParaRPr>
          </a:p>
        </p:txBody>
      </p:sp>
      <p:pic>
        <p:nvPicPr>
          <p:cNvPr id="12" name="Picture 11" descr="4th-Logo.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48934" y="3776948"/>
            <a:ext cx="1034957" cy="1131984"/>
          </a:xfrm>
          <a:prstGeom prst="rect">
            <a:avLst/>
          </a:prstGeom>
        </p:spPr>
      </p:pic>
      <p:pic>
        <p:nvPicPr>
          <p:cNvPr id="13" name="Picture 12" descr="Freedent.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059406" y="3776948"/>
            <a:ext cx="1989528" cy="1199115"/>
          </a:xfrm>
          <a:prstGeom prst="rect">
            <a:avLst/>
          </a:prstGeom>
        </p:spPr>
      </p:pic>
      <p:pic>
        <p:nvPicPr>
          <p:cNvPr id="14" name="Picture 13" descr="Extra.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07925" y="3758005"/>
            <a:ext cx="1469403" cy="1218058"/>
          </a:xfrm>
          <a:prstGeom prst="rect">
            <a:avLst/>
          </a:prstGeom>
        </p:spPr>
      </p:pic>
      <p:pic>
        <p:nvPicPr>
          <p:cNvPr id="15" name="Picture 14" descr="Orbit.pn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83849" y="3758005"/>
            <a:ext cx="1314280" cy="1212885"/>
          </a:xfrm>
          <a:prstGeom prst="rect">
            <a:avLst/>
          </a:prstGeom>
        </p:spPr>
      </p:pic>
      <p:sp>
        <p:nvSpPr>
          <p:cNvPr id="19" name="Slide Number Placeholder 18"/>
          <p:cNvSpPr>
            <a:spLocks noGrp="1"/>
          </p:cNvSpPr>
          <p:nvPr>
            <p:ph type="sldNum" sz="quarter" idx="12"/>
          </p:nvPr>
        </p:nvSpPr>
        <p:spPr/>
        <p:txBody>
          <a:bodyPr/>
          <a:lstStyle/>
          <a:p>
            <a:fld id="{167E5DE7-3F6B-D645-96A7-B486B3F2F9B4}" type="slidenum">
              <a:rPr lang="en-US" smtClean="0">
                <a:solidFill>
                  <a:prstClr val="white"/>
                </a:solidFill>
              </a:rPr>
              <a:pPr/>
              <a:t>34</a:t>
            </a:fld>
            <a:endParaRPr lang="en-US" dirty="0">
              <a:solidFill>
                <a:prstClr val="white"/>
              </a:solidFill>
            </a:endParaRPr>
          </a:p>
        </p:txBody>
      </p:sp>
    </p:spTree>
    <p:extLst>
      <p:ext uri="{BB962C8B-B14F-4D97-AF65-F5344CB8AC3E}">
        <p14:creationId xmlns:p14="http://schemas.microsoft.com/office/powerpoint/2010/main" val="2031795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Optional slides</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t>35</a:t>
            </a:fld>
            <a:endParaRPr lang="en-US" dirty="0"/>
          </a:p>
        </p:txBody>
      </p:sp>
    </p:spTree>
    <p:extLst>
      <p:ext uri="{BB962C8B-B14F-4D97-AF65-F5344CB8AC3E}">
        <p14:creationId xmlns:p14="http://schemas.microsoft.com/office/powerpoint/2010/main" val="523362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Wrigley’s commitment to </a:t>
            </a:r>
            <a:r>
              <a:rPr lang="en-GB" dirty="0"/>
              <a:t>oral care </a:t>
            </a:r>
            <a:r>
              <a:rPr lang="en-GB" dirty="0" smtClean="0"/>
              <a:t>is </a:t>
            </a:r>
            <a:r>
              <a:rPr lang="en-GB" dirty="0"/>
              <a:t>a catalyst for </a:t>
            </a:r>
            <a:r>
              <a:rPr lang="en-GB" dirty="0" smtClean="0"/>
              <a:t>change</a:t>
            </a:r>
            <a:endParaRPr lang="en-US" dirty="0"/>
          </a:p>
        </p:txBody>
      </p:sp>
      <p:sp>
        <p:nvSpPr>
          <p:cNvPr id="9" name="Slide Number Placeholder 8"/>
          <p:cNvSpPr>
            <a:spLocks noGrp="1"/>
          </p:cNvSpPr>
          <p:nvPr>
            <p:ph type="sldNum" sz="quarter" idx="12"/>
          </p:nvPr>
        </p:nvSpPr>
        <p:spPr/>
        <p:txBody>
          <a:bodyPr/>
          <a:lstStyle/>
          <a:p>
            <a:fld id="{167E5DE7-3F6B-D645-96A7-B486B3F2F9B4}" type="slidenum">
              <a:rPr lang="en-US" smtClean="0">
                <a:solidFill>
                  <a:prstClr val="white"/>
                </a:solidFill>
              </a:rPr>
              <a:pPr/>
              <a:t>36</a:t>
            </a:fld>
            <a:endParaRPr lang="en-US" dirty="0">
              <a:solidFill>
                <a:prstClr val="white"/>
              </a:solidFill>
            </a:endParaRPr>
          </a:p>
        </p:txBody>
      </p:sp>
    </p:spTree>
    <p:extLst>
      <p:ext uri="{BB962C8B-B14F-4D97-AF65-F5344CB8AC3E}">
        <p14:creationId xmlns:p14="http://schemas.microsoft.com/office/powerpoint/2010/main" val="737806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a:xfrm>
            <a:off x="270699" y="17102"/>
            <a:ext cx="5798797" cy="1360312"/>
          </a:xfrm>
        </p:spPr>
        <p:txBody>
          <a:bodyPr/>
          <a:lstStyle/>
          <a:p>
            <a:r>
              <a:rPr lang="en-GB" dirty="0" smtClean="0"/>
              <a:t>Our commitment goes beyond our products</a:t>
            </a:r>
            <a:endParaRPr lang="en-GB" dirty="0"/>
          </a:p>
        </p:txBody>
      </p:sp>
      <p:sp>
        <p:nvSpPr>
          <p:cNvPr id="7" name="Content Placeholder 6"/>
          <p:cNvSpPr>
            <a:spLocks noGrp="1"/>
          </p:cNvSpPr>
          <p:nvPr>
            <p:ph idx="1"/>
          </p:nvPr>
        </p:nvSpPr>
        <p:spPr>
          <a:xfrm>
            <a:off x="270699" y="1645740"/>
            <a:ext cx="5798797" cy="4480423"/>
          </a:xfrm>
        </p:spPr>
        <p:txBody>
          <a:bodyPr/>
          <a:lstStyle/>
          <a:p>
            <a:r>
              <a:rPr lang="en-GB" dirty="0"/>
              <a:t>The Mars Five Principles </a:t>
            </a:r>
            <a:r>
              <a:rPr lang="en-GB" dirty="0" smtClean="0"/>
              <a:t>are </a:t>
            </a:r>
            <a:r>
              <a:rPr lang="en-GB" dirty="0"/>
              <a:t>the foundation of our culture and our approach to business.</a:t>
            </a:r>
          </a:p>
          <a:p>
            <a:r>
              <a:rPr lang="en-GB" dirty="0" smtClean="0"/>
              <a:t>They </a:t>
            </a:r>
            <a:r>
              <a:rPr lang="en-GB" dirty="0"/>
              <a:t>help us make a positive difference for people and the planet through our performance.</a:t>
            </a:r>
          </a:p>
          <a:p>
            <a:r>
              <a:rPr lang="en-GB" dirty="0" smtClean="0"/>
              <a:t>Our </a:t>
            </a:r>
            <a:r>
              <a:rPr lang="en-GB" dirty="0"/>
              <a:t>commitment to oral care is just one of the ways that we put these principles into action.</a:t>
            </a:r>
          </a:p>
          <a:p>
            <a:endParaRPr lang="en-GB" dirty="0"/>
          </a:p>
        </p:txBody>
      </p:sp>
      <p:sp>
        <p:nvSpPr>
          <p:cNvPr id="3" name="Date Placeholder 2"/>
          <p:cNvSpPr>
            <a:spLocks noGrp="1"/>
          </p:cNvSpPr>
          <p:nvPr>
            <p:ph type="dt" sz="half" idx="10"/>
          </p:nvPr>
        </p:nvSpPr>
        <p:spPr/>
        <p:txBody>
          <a:bodyPr/>
          <a:lstStyle/>
          <a:p>
            <a:r>
              <a:rPr lang="en-US" smtClean="0">
                <a:solidFill>
                  <a:prstClr val="white"/>
                </a:solidFill>
              </a:rPr>
              <a:t>WRIGLEY — APRIL 2015</a:t>
            </a:r>
            <a:endParaRPr lang="en-US" dirty="0">
              <a:solidFill>
                <a:prstClr val="white"/>
              </a:solidFill>
            </a:endParaRPr>
          </a:p>
        </p:txBody>
      </p:sp>
      <p:sp>
        <p:nvSpPr>
          <p:cNvPr id="4" name="Slide Number Placeholder 3"/>
          <p:cNvSpPr>
            <a:spLocks noGrp="1"/>
          </p:cNvSpPr>
          <p:nvPr>
            <p:ph type="sldNum" sz="quarter" idx="12"/>
          </p:nvPr>
        </p:nvSpPr>
        <p:spPr/>
        <p:txBody>
          <a:bodyPr/>
          <a:lstStyle/>
          <a:p>
            <a:fld id="{167E5DE7-3F6B-D645-96A7-B486B3F2F9B4}" type="slidenum">
              <a:rPr lang="en-US" smtClean="0">
                <a:solidFill>
                  <a:prstClr val="white"/>
                </a:solidFill>
              </a:rPr>
              <a:pPr/>
              <a:t>37</a:t>
            </a:fld>
            <a:endParaRPr lang="en-US" dirty="0">
              <a:solidFill>
                <a:prstClr val="white"/>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50437" y="0"/>
            <a:ext cx="4318593" cy="6983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70991" y="3902552"/>
            <a:ext cx="2844111" cy="2417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182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 Partner With Dental </a:t>
            </a:r>
            <a:br>
              <a:rPr lang="en-GB" dirty="0" smtClean="0"/>
            </a:br>
            <a:r>
              <a:rPr lang="en-GB" dirty="0" smtClean="0"/>
              <a:t>Professionals Worldwide</a:t>
            </a:r>
            <a:endParaRPr lang="en-GB" dirty="0"/>
          </a:p>
        </p:txBody>
      </p:sp>
      <p:sp>
        <p:nvSpPr>
          <p:cNvPr id="3" name="Content Placeholder 2"/>
          <p:cNvSpPr>
            <a:spLocks noGrp="1"/>
          </p:cNvSpPr>
          <p:nvPr>
            <p:ph idx="1"/>
          </p:nvPr>
        </p:nvSpPr>
        <p:spPr/>
        <p:txBody>
          <a:bodyPr/>
          <a:lstStyle/>
          <a:p>
            <a:r>
              <a:rPr lang="en-GB" dirty="0" smtClean="0"/>
              <a:t>We partner with dental professionals and dental associations worldwide to demonstrate the role of SFG in their patients’ oral hygiene routine.</a:t>
            </a:r>
            <a:endParaRPr lang="en-GB" dirty="0"/>
          </a:p>
          <a:p>
            <a:r>
              <a:rPr lang="en-GB" dirty="0" smtClean="0"/>
              <a:t>WOHP </a:t>
            </a:r>
            <a:r>
              <a:rPr lang="en-GB" dirty="0"/>
              <a:t>launched in Germany in 1989 and is now a valued partner for dentists and hygienists in </a:t>
            </a:r>
            <a:r>
              <a:rPr lang="en-GB" dirty="0" smtClean="0"/>
              <a:t>more than 40 </a:t>
            </a:r>
            <a:r>
              <a:rPr lang="en-GB" dirty="0"/>
              <a:t>countries.</a:t>
            </a:r>
          </a:p>
          <a:p>
            <a:r>
              <a:rPr lang="en-GB" dirty="0" smtClean="0"/>
              <a:t>Through </a:t>
            </a:r>
            <a:r>
              <a:rPr lang="en-GB" dirty="0"/>
              <a:t>WOHP, Wrigley is proud to partner with the FDI to support World Oral Health Day and the joint mission of “healthy smiles.”</a:t>
            </a:r>
          </a:p>
          <a:p>
            <a:endParaRPr lang="en-GB" dirty="0"/>
          </a:p>
        </p:txBody>
      </p:sp>
      <p:sp>
        <p:nvSpPr>
          <p:cNvPr id="5" name="Slide Number Placeholder 4"/>
          <p:cNvSpPr>
            <a:spLocks noGrp="1"/>
          </p:cNvSpPr>
          <p:nvPr>
            <p:ph type="sldNum" sz="quarter" idx="12"/>
          </p:nvPr>
        </p:nvSpPr>
        <p:spPr/>
        <p:txBody>
          <a:bodyPr/>
          <a:lstStyle/>
          <a:p>
            <a:fld id="{167E5DE7-3F6B-D645-96A7-B486B3F2F9B4}" type="slidenum">
              <a:rPr lang="en-US" smtClean="0">
                <a:solidFill>
                  <a:prstClr val="white"/>
                </a:solidFill>
              </a:rPr>
              <a:pPr/>
              <a:t>38</a:t>
            </a:fld>
            <a:endParaRPr lang="en-US" dirty="0">
              <a:solidFill>
                <a:prstClr val="white"/>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5534" y="5000764"/>
            <a:ext cx="2279046" cy="1015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kentmat\Documents\WOHP\2014\New logos\WOHP\WRIGLEY-OHP-LOGO-FC-NT-RGB.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08455" y="4137231"/>
            <a:ext cx="4443413"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804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We continue to invest in research to advance science in this area</a:t>
            </a:r>
            <a:endParaRPr lang="en-GB" dirty="0"/>
          </a:p>
        </p:txBody>
      </p:sp>
      <p:sp>
        <p:nvSpPr>
          <p:cNvPr id="6" name="Content Placeholder 5"/>
          <p:cNvSpPr>
            <a:spLocks noGrp="1"/>
          </p:cNvSpPr>
          <p:nvPr>
            <p:ph idx="1"/>
          </p:nvPr>
        </p:nvSpPr>
        <p:spPr>
          <a:xfrm>
            <a:off x="270699" y="1645740"/>
            <a:ext cx="8229600" cy="798219"/>
          </a:xfrm>
        </p:spPr>
        <p:txBody>
          <a:bodyPr/>
          <a:lstStyle/>
          <a:p>
            <a:pPr marL="0" indent="0">
              <a:buNone/>
            </a:pPr>
            <a:r>
              <a:rPr lang="en-GB" dirty="0" smtClean="0"/>
              <a:t>Wrigley supports oral </a:t>
            </a:r>
            <a:r>
              <a:rPr lang="en-GB" dirty="0"/>
              <a:t>health experts to advance </a:t>
            </a:r>
            <a:r>
              <a:rPr lang="en-GB" dirty="0" smtClean="0"/>
              <a:t>science, </a:t>
            </a:r>
            <a:r>
              <a:rPr lang="en-GB" dirty="0"/>
              <a:t>for the mutual </a:t>
            </a:r>
            <a:r>
              <a:rPr lang="en-GB" dirty="0" smtClean="0"/>
              <a:t/>
            </a:r>
            <a:br>
              <a:rPr lang="en-GB" dirty="0" smtClean="0"/>
            </a:br>
            <a:r>
              <a:rPr lang="en-GB" dirty="0" smtClean="0"/>
              <a:t>benefit </a:t>
            </a:r>
            <a:r>
              <a:rPr lang="en-GB" dirty="0"/>
              <a:t>of consumers and scientific and public health communities</a:t>
            </a:r>
            <a:r>
              <a:rPr lang="en-GB" dirty="0" smtClean="0"/>
              <a:t>.</a:t>
            </a:r>
          </a:p>
        </p:txBody>
      </p:sp>
      <p:sp>
        <p:nvSpPr>
          <p:cNvPr id="3" name="Date Placeholder 2"/>
          <p:cNvSpPr>
            <a:spLocks noGrp="1"/>
          </p:cNvSpPr>
          <p:nvPr>
            <p:ph type="dt" sz="half" idx="10"/>
          </p:nvPr>
        </p:nvSpPr>
        <p:spPr/>
        <p:txBody>
          <a:bodyPr/>
          <a:lstStyle/>
          <a:p>
            <a:r>
              <a:rPr lang="en-US" smtClean="0">
                <a:solidFill>
                  <a:prstClr val="white"/>
                </a:solidFill>
              </a:rPr>
              <a:t>WRIGLEY — APRIL 2015</a:t>
            </a:r>
            <a:endParaRPr lang="en-US" dirty="0">
              <a:solidFill>
                <a:prstClr val="white"/>
              </a:solidFill>
            </a:endParaRPr>
          </a:p>
        </p:txBody>
      </p:sp>
      <p:sp>
        <p:nvSpPr>
          <p:cNvPr id="4" name="Slide Number Placeholder 3"/>
          <p:cNvSpPr>
            <a:spLocks noGrp="1"/>
          </p:cNvSpPr>
          <p:nvPr>
            <p:ph type="sldNum" sz="quarter" idx="12"/>
          </p:nvPr>
        </p:nvSpPr>
        <p:spPr/>
        <p:txBody>
          <a:bodyPr/>
          <a:lstStyle/>
          <a:p>
            <a:fld id="{167E5DE7-3F6B-D645-96A7-B486B3F2F9B4}" type="slidenum">
              <a:rPr lang="en-US" smtClean="0">
                <a:solidFill>
                  <a:prstClr val="white"/>
                </a:solidFill>
              </a:rPr>
              <a:pPr/>
              <a:t>39</a:t>
            </a:fld>
            <a:endParaRPr lang="en-US" dirty="0">
              <a:solidFill>
                <a:prstClr val="white"/>
              </a:solidFill>
            </a:endParaRPr>
          </a:p>
        </p:txBody>
      </p:sp>
      <p:pic>
        <p:nvPicPr>
          <p:cNvPr id="2" name="Picture 1" descr="ORCA Logo.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88491" y="2921000"/>
            <a:ext cx="2002272" cy="1003300"/>
          </a:xfrm>
          <a:prstGeom prst="rect">
            <a:avLst/>
          </a:prstGeom>
        </p:spPr>
      </p:pic>
      <p:pic>
        <p:nvPicPr>
          <p:cNvPr id="7" name="Picture 6" descr="TIFN Logo.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12871" y="3094194"/>
            <a:ext cx="2034393" cy="617498"/>
          </a:xfrm>
          <a:prstGeom prst="rect">
            <a:avLst/>
          </a:prstGeom>
        </p:spPr>
      </p:pic>
      <p:pic>
        <p:nvPicPr>
          <p:cNvPr id="8" name="Picture 7" descr="IADR.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5545" y="2887980"/>
            <a:ext cx="1828800" cy="1036320"/>
          </a:xfrm>
          <a:prstGeom prst="rect">
            <a:avLst/>
          </a:prstGeom>
        </p:spPr>
      </p:pic>
    </p:spTree>
    <p:extLst>
      <p:ext uri="{BB962C8B-B14F-4D97-AF65-F5344CB8AC3E}">
        <p14:creationId xmlns:p14="http://schemas.microsoft.com/office/powerpoint/2010/main" val="2253980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88084" y="6590075"/>
            <a:ext cx="5639444" cy="184666"/>
          </a:xfrm>
          <a:prstGeom prst="rect">
            <a:avLst/>
          </a:prstGeom>
          <a:noFill/>
        </p:spPr>
        <p:txBody>
          <a:bodyPr wrap="square" rtlCol="0">
            <a:spAutoFit/>
          </a:bodyPr>
          <a:lstStyle/>
          <a:p>
            <a:pPr marL="117475" indent="-117475">
              <a:buAutoNum type="arabicPeriod"/>
            </a:pPr>
            <a:r>
              <a:rPr lang="en-GB" sz="600" i="1" dirty="0" smtClean="0">
                <a:solidFill>
                  <a:srgbClr val="898989"/>
                </a:solidFill>
              </a:rPr>
              <a:t>WHO</a:t>
            </a:r>
            <a:r>
              <a:rPr lang="en-GB" sz="600" i="1" dirty="0">
                <a:solidFill>
                  <a:srgbClr val="898989"/>
                </a:solidFill>
              </a:rPr>
              <a:t> </a:t>
            </a:r>
            <a:r>
              <a:rPr lang="en-GB" sz="600" i="1" dirty="0" smtClean="0">
                <a:solidFill>
                  <a:srgbClr val="898989"/>
                </a:solidFill>
              </a:rPr>
              <a:t>Tech Rep Ser</a:t>
            </a:r>
            <a:r>
              <a:rPr lang="en-GB" sz="600" dirty="0" smtClean="0">
                <a:solidFill>
                  <a:srgbClr val="898989"/>
                </a:solidFill>
              </a:rPr>
              <a:t>. 1962;242:9.</a:t>
            </a:r>
            <a:endParaRPr lang="en-GB" sz="600" dirty="0">
              <a:solidFill>
                <a:srgbClr val="898989"/>
              </a:solidFill>
            </a:endParaRPr>
          </a:p>
        </p:txBody>
      </p:sp>
      <p:sp>
        <p:nvSpPr>
          <p:cNvPr id="6" name="Title 5"/>
          <p:cNvSpPr>
            <a:spLocks noGrp="1"/>
          </p:cNvSpPr>
          <p:nvPr>
            <p:ph type="title"/>
          </p:nvPr>
        </p:nvSpPr>
        <p:spPr/>
        <p:txBody>
          <a:bodyPr/>
          <a:lstStyle/>
          <a:p>
            <a:r>
              <a:rPr lang="en-US" dirty="0" smtClean="0"/>
              <a:t>The definition of dental caries </a:t>
            </a:r>
            <a:br>
              <a:rPr lang="en-US" dirty="0" smtClean="0"/>
            </a:br>
            <a:r>
              <a:rPr lang="en-US" dirty="0" smtClean="0"/>
              <a:t>has evolved </a:t>
            </a:r>
            <a:endParaRPr lang="en-US" dirty="0"/>
          </a:p>
        </p:txBody>
      </p:sp>
      <p:sp>
        <p:nvSpPr>
          <p:cNvPr id="2" name="Content Placeholder 1"/>
          <p:cNvSpPr>
            <a:spLocks noGrp="1"/>
          </p:cNvSpPr>
          <p:nvPr>
            <p:ph idx="1"/>
          </p:nvPr>
        </p:nvSpPr>
        <p:spPr>
          <a:xfrm>
            <a:off x="270699" y="1645741"/>
            <a:ext cx="7546306" cy="4320162"/>
          </a:xfrm>
        </p:spPr>
        <p:txBody>
          <a:bodyPr/>
          <a:lstStyle/>
          <a:p>
            <a:pPr marL="0" indent="0">
              <a:buNone/>
            </a:pPr>
            <a:r>
              <a:rPr lang="en-US" sz="2800" b="1" dirty="0" smtClean="0">
                <a:solidFill>
                  <a:srgbClr val="2E247B"/>
                </a:solidFill>
              </a:rPr>
              <a:t>The World Health Organization:</a:t>
            </a:r>
          </a:p>
          <a:p>
            <a:pPr marL="173038" indent="-173038">
              <a:buNone/>
            </a:pPr>
            <a:r>
              <a:rPr lang="en-US" sz="2800" i="1" dirty="0" smtClean="0"/>
              <a:t>“	A localized, post-eruptive, pathological process of external origin involving </a:t>
            </a:r>
            <a:br>
              <a:rPr lang="en-US" sz="2800" i="1" dirty="0" smtClean="0"/>
            </a:br>
            <a:r>
              <a:rPr lang="en-US" sz="2800" i="1" dirty="0" smtClean="0"/>
              <a:t>softening of the hard tooth tissue and proceeding to the formation of a cavity”.</a:t>
            </a:r>
            <a:r>
              <a:rPr lang="en-US" sz="2800" i="1" baseline="30000" dirty="0" smtClean="0"/>
              <a:t>1</a:t>
            </a:r>
          </a:p>
          <a:p>
            <a:endParaRPr lang="en-US" i="1" dirty="0" smtClean="0"/>
          </a:p>
        </p:txBody>
      </p:sp>
      <p:sp>
        <p:nvSpPr>
          <p:cNvPr id="3" name="Slide Number Placeholder 2"/>
          <p:cNvSpPr>
            <a:spLocks noGrp="1"/>
          </p:cNvSpPr>
          <p:nvPr>
            <p:ph type="sldNum" sz="quarter" idx="12"/>
          </p:nvPr>
        </p:nvSpPr>
        <p:spPr/>
        <p:txBody>
          <a:bodyPr/>
          <a:lstStyle/>
          <a:p>
            <a:fld id="{167E5DE7-3F6B-D645-96A7-B486B3F2F9B4}" type="slidenum">
              <a:rPr lang="en-US" smtClean="0"/>
              <a:pPr/>
              <a:t>4</a:t>
            </a:fld>
            <a:endParaRPr lang="en-US" dirty="0"/>
          </a:p>
        </p:txBody>
      </p:sp>
      <p:pic>
        <p:nvPicPr>
          <p:cNvPr id="4" name="Picture 3" descr="WHO Logo.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97399" y="5150741"/>
            <a:ext cx="3219605" cy="992962"/>
          </a:xfrm>
          <a:prstGeom prst="rect">
            <a:avLst/>
          </a:prstGeom>
        </p:spPr>
      </p:pic>
    </p:spTree>
    <p:extLst>
      <p:ext uri="{BB962C8B-B14F-4D97-AF65-F5344CB8AC3E}">
        <p14:creationId xmlns:p14="http://schemas.microsoft.com/office/powerpoint/2010/main" val="4508971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 are improving oral care </a:t>
            </a:r>
            <a:br>
              <a:rPr lang="en-GB" dirty="0" smtClean="0"/>
            </a:br>
            <a:r>
              <a:rPr lang="en-GB" dirty="0" smtClean="0"/>
              <a:t>around the world</a:t>
            </a:r>
            <a:endParaRPr lang="en-GB" dirty="0"/>
          </a:p>
        </p:txBody>
      </p:sp>
      <p:sp>
        <p:nvSpPr>
          <p:cNvPr id="3" name="Content Placeholder 2"/>
          <p:cNvSpPr>
            <a:spLocks noGrp="1"/>
          </p:cNvSpPr>
          <p:nvPr>
            <p:ph idx="1"/>
          </p:nvPr>
        </p:nvSpPr>
        <p:spPr>
          <a:xfrm>
            <a:off x="270699" y="1645741"/>
            <a:ext cx="5918066" cy="1818138"/>
          </a:xfrm>
        </p:spPr>
        <p:txBody>
          <a:bodyPr/>
          <a:lstStyle/>
          <a:p>
            <a:endParaRPr lang="en-GB" dirty="0" smtClean="0"/>
          </a:p>
          <a:p>
            <a:pPr marL="0" indent="0">
              <a:buNone/>
            </a:pPr>
            <a:r>
              <a:rPr lang="en-GB" dirty="0" smtClean="0"/>
              <a:t>Through </a:t>
            </a:r>
            <a:r>
              <a:rPr lang="en-GB" dirty="0"/>
              <a:t>our Foundation, we support the work of </a:t>
            </a:r>
            <a:r>
              <a:rPr lang="en-GB" dirty="0" smtClean="0"/>
              <a:t/>
            </a:r>
            <a:br>
              <a:rPr lang="en-GB" dirty="0" smtClean="0"/>
            </a:br>
            <a:r>
              <a:rPr lang="en-GB" dirty="0" smtClean="0"/>
              <a:t>non</a:t>
            </a:r>
            <a:r>
              <a:rPr lang="en-GB" dirty="0"/>
              <a:t>-governmental organizations (NGOs) and other charities to implement community </a:t>
            </a:r>
            <a:r>
              <a:rPr lang="en-GB" dirty="0" smtClean="0"/>
              <a:t>initiatives in Oral Care. We currently support 18 programs in 13 countries.</a:t>
            </a:r>
            <a:endParaRPr lang="en-GB" dirty="0"/>
          </a:p>
        </p:txBody>
      </p:sp>
      <p:sp>
        <p:nvSpPr>
          <p:cNvPr id="5" name="Slide Number Placeholder 4"/>
          <p:cNvSpPr>
            <a:spLocks noGrp="1"/>
          </p:cNvSpPr>
          <p:nvPr>
            <p:ph type="sldNum" sz="quarter" idx="12"/>
          </p:nvPr>
        </p:nvSpPr>
        <p:spPr/>
        <p:txBody>
          <a:bodyPr/>
          <a:lstStyle/>
          <a:p>
            <a:fld id="{167E5DE7-3F6B-D645-96A7-B486B3F2F9B4}" type="slidenum">
              <a:rPr lang="en-US" smtClean="0">
                <a:solidFill>
                  <a:prstClr val="white"/>
                </a:solidFill>
              </a:rPr>
              <a:pPr/>
              <a:t>40</a:t>
            </a:fld>
            <a:endParaRPr lang="en-US" dirty="0">
              <a:solidFill>
                <a:prstClr val="white"/>
              </a:solidFill>
            </a:endParaRPr>
          </a:p>
        </p:txBody>
      </p:sp>
      <p:pic>
        <p:nvPicPr>
          <p:cNvPr id="7" name="Picture 6" descr="wrigleyfoundationlogo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0699" y="1645740"/>
            <a:ext cx="1848700" cy="521428"/>
          </a:xfrm>
          <a:prstGeom prst="rect">
            <a:avLst/>
          </a:prstGeom>
        </p:spPr>
      </p:pic>
      <p:pic>
        <p:nvPicPr>
          <p:cNvPr id="8" name="Picture 7" descr="Mars_Volunteer_Logo copy.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699" y="4060555"/>
            <a:ext cx="1848700" cy="418013"/>
          </a:xfrm>
          <a:prstGeom prst="rect">
            <a:avLst/>
          </a:prstGeom>
        </p:spPr>
      </p:pic>
      <p:sp>
        <p:nvSpPr>
          <p:cNvPr id="9" name="TextBox 8"/>
          <p:cNvSpPr txBox="1"/>
          <p:nvPr/>
        </p:nvSpPr>
        <p:spPr>
          <a:xfrm>
            <a:off x="270699" y="4637073"/>
            <a:ext cx="5831378" cy="923330"/>
          </a:xfrm>
          <a:prstGeom prst="rect">
            <a:avLst/>
          </a:prstGeom>
          <a:noFill/>
        </p:spPr>
        <p:txBody>
          <a:bodyPr wrap="square" rtlCol="0">
            <a:spAutoFit/>
          </a:bodyPr>
          <a:lstStyle/>
          <a:p>
            <a:r>
              <a:rPr lang="en-GB" dirty="0">
                <a:latin typeface="Arial"/>
                <a:cs typeface="Arial"/>
              </a:rPr>
              <a:t>Our employees have also reached communities </a:t>
            </a:r>
            <a:r>
              <a:rPr lang="en-GB" dirty="0" smtClean="0">
                <a:latin typeface="Arial"/>
                <a:cs typeface="Arial"/>
              </a:rPr>
              <a:t/>
            </a:r>
            <a:br>
              <a:rPr lang="en-GB" dirty="0" smtClean="0">
                <a:latin typeface="Arial"/>
                <a:cs typeface="Arial"/>
              </a:rPr>
            </a:br>
            <a:r>
              <a:rPr lang="en-GB" dirty="0" smtClean="0">
                <a:latin typeface="Arial"/>
                <a:cs typeface="Arial"/>
              </a:rPr>
              <a:t>around </a:t>
            </a:r>
            <a:r>
              <a:rPr lang="en-GB" dirty="0">
                <a:latin typeface="Arial"/>
                <a:cs typeface="Arial"/>
              </a:rPr>
              <a:t>the world through the Mars Volunteer </a:t>
            </a:r>
            <a:r>
              <a:rPr lang="en-GB" dirty="0" smtClean="0">
                <a:latin typeface="Arial"/>
                <a:cs typeface="Arial"/>
              </a:rPr>
              <a:t/>
            </a:r>
            <a:br>
              <a:rPr lang="en-GB" dirty="0" smtClean="0">
                <a:latin typeface="Arial"/>
                <a:cs typeface="Arial"/>
              </a:rPr>
            </a:br>
            <a:r>
              <a:rPr lang="en-GB" dirty="0" smtClean="0">
                <a:latin typeface="Arial"/>
                <a:cs typeface="Arial"/>
              </a:rPr>
              <a:t>Program</a:t>
            </a:r>
            <a:r>
              <a:rPr lang="en-GB" dirty="0">
                <a:latin typeface="Arial"/>
                <a:cs typeface="Arial"/>
              </a:rPr>
              <a:t>, sharing the importance of good oral health</a:t>
            </a:r>
            <a:r>
              <a:rPr lang="en-GB" dirty="0" smtClean="0">
                <a:latin typeface="Arial"/>
                <a:cs typeface="Arial"/>
              </a:rPr>
              <a:t>.</a:t>
            </a:r>
            <a:endParaRPr lang="en-GB" dirty="0">
              <a:latin typeface="Arial"/>
              <a:cs typeface="Arial"/>
            </a:endParaRPr>
          </a:p>
        </p:txBody>
      </p:sp>
      <p:pic>
        <p:nvPicPr>
          <p:cNvPr id="11" name="Picture 10" descr="Brush-Teeth-GLobal-2.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6624" y="3628257"/>
            <a:ext cx="3167376" cy="3229743"/>
          </a:xfrm>
          <a:prstGeom prst="rect">
            <a:avLst/>
          </a:prstGeom>
        </p:spPr>
      </p:pic>
      <p:pic>
        <p:nvPicPr>
          <p:cNvPr id="10" name="Picture 9" descr="Brush-Teeth-GLobal-1.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02080" y="1242047"/>
            <a:ext cx="3174026" cy="3236521"/>
          </a:xfrm>
          <a:prstGeom prst="rect">
            <a:avLst/>
          </a:prstGeom>
        </p:spPr>
      </p:pic>
    </p:spTree>
    <p:extLst>
      <p:ext uri="{BB962C8B-B14F-4D97-AF65-F5344CB8AC3E}">
        <p14:creationId xmlns:p14="http://schemas.microsoft.com/office/powerpoint/2010/main" val="1962393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Oral Care is our largest brand worldwide</a:t>
            </a:r>
            <a:endParaRPr lang="en-US" dirty="0"/>
          </a:p>
        </p:txBody>
      </p:sp>
      <p:sp>
        <p:nvSpPr>
          <p:cNvPr id="6" name="Slide Number Placeholder 5"/>
          <p:cNvSpPr>
            <a:spLocks noGrp="1"/>
          </p:cNvSpPr>
          <p:nvPr>
            <p:ph type="sldNum" sz="quarter" idx="12"/>
          </p:nvPr>
        </p:nvSpPr>
        <p:spPr/>
        <p:txBody>
          <a:bodyPr/>
          <a:lstStyle/>
          <a:p>
            <a:fld id="{167E5DE7-3F6B-D645-96A7-B486B3F2F9B4}" type="slidenum">
              <a:rPr lang="en-US" smtClean="0"/>
              <a:pPr/>
              <a:t>41</a:t>
            </a:fld>
            <a:endParaRPr lang="en-US" dirty="0"/>
          </a:p>
        </p:txBody>
      </p:sp>
      <p:pic>
        <p:nvPicPr>
          <p:cNvPr id="4" name="Picture 3"/>
          <p:cNvPicPr>
            <a:picLocks noChangeAspect="1"/>
          </p:cNvPicPr>
          <p:nvPr/>
        </p:nvPicPr>
        <p:blipFill>
          <a:blip r:embed="rId3"/>
          <a:stretch>
            <a:fillRect/>
          </a:stretch>
        </p:blipFill>
        <p:spPr>
          <a:xfrm>
            <a:off x="2265818" y="2877660"/>
            <a:ext cx="3972288" cy="1959030"/>
          </a:xfrm>
          <a:prstGeom prst="rect">
            <a:avLst/>
          </a:prstGeom>
        </p:spPr>
      </p:pic>
      <p:pic>
        <p:nvPicPr>
          <p:cNvPr id="12" name="Picture 11" descr="CHE_DEU_EDC_Extra_FC_Horiz_RGB.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91762" y="1559313"/>
            <a:ext cx="3143664" cy="1153527"/>
          </a:xfrm>
          <a:prstGeom prst="rect">
            <a:avLst/>
          </a:prstGeom>
        </p:spPr>
      </p:pic>
      <p:pic>
        <p:nvPicPr>
          <p:cNvPr id="13" name="Picture 12" descr="BGR_EDC_Orbit_FC_Horiz_RGB.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22459" y="5014022"/>
            <a:ext cx="2222506" cy="1041886"/>
          </a:xfrm>
          <a:prstGeom prst="rect">
            <a:avLst/>
          </a:prstGeom>
        </p:spPr>
      </p:pic>
      <p:pic>
        <p:nvPicPr>
          <p:cNvPr id="14" name="Picture 13" descr="CHE_FRA_EDC_Orbit_1C_Horiz_WRI.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153931" y="5071561"/>
            <a:ext cx="2099766" cy="984347"/>
          </a:xfrm>
          <a:prstGeom prst="rect">
            <a:avLst/>
          </a:prstGeom>
        </p:spPr>
      </p:pic>
      <p:pic>
        <p:nvPicPr>
          <p:cNvPr id="15" name="Picture 14" descr="CHN_EDC_Extra_FC_Horiz_CMYK.pn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22459" y="1755423"/>
            <a:ext cx="2081840" cy="957417"/>
          </a:xfrm>
          <a:prstGeom prst="rect">
            <a:avLst/>
          </a:prstGeom>
        </p:spPr>
      </p:pic>
      <p:pic>
        <p:nvPicPr>
          <p:cNvPr id="17" name="Picture 16" descr="ORB_EDC_Russia_Horz.gif"/>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238106" y="1817454"/>
            <a:ext cx="2038784" cy="833353"/>
          </a:xfrm>
          <a:prstGeom prst="rect">
            <a:avLst/>
          </a:prstGeom>
        </p:spPr>
      </p:pic>
      <p:pic>
        <p:nvPicPr>
          <p:cNvPr id="18" name="Picture 17" descr="MYS_EDC_Extra_FC_Horiz_RGB.pn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5722870" y="4858996"/>
            <a:ext cx="2539431" cy="1196912"/>
          </a:xfrm>
          <a:prstGeom prst="rect">
            <a:avLst/>
          </a:prstGeom>
        </p:spPr>
      </p:pic>
    </p:spTree>
    <p:extLst>
      <p:ext uri="{BB962C8B-B14F-4D97-AF65-F5344CB8AC3E}">
        <p14:creationId xmlns:p14="http://schemas.microsoft.com/office/powerpoint/2010/main" val="1181704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49449" y="6583132"/>
            <a:ext cx="5639444" cy="184666"/>
          </a:xfrm>
          <a:prstGeom prst="rect">
            <a:avLst/>
          </a:prstGeom>
          <a:noFill/>
        </p:spPr>
        <p:txBody>
          <a:bodyPr wrap="square" rtlCol="0">
            <a:spAutoFit/>
          </a:bodyPr>
          <a:lstStyle/>
          <a:p>
            <a:pPr marL="117475" indent="-117475">
              <a:buAutoNum type="arabicPeriod"/>
            </a:pPr>
            <a:r>
              <a:rPr lang="en-GB" sz="600" dirty="0" smtClean="0">
                <a:solidFill>
                  <a:srgbClr val="898989"/>
                </a:solidFill>
              </a:rPr>
              <a:t>Steinberg S. </a:t>
            </a:r>
            <a:r>
              <a:rPr lang="en-GB" sz="600" dirty="0">
                <a:solidFill>
                  <a:srgbClr val="898989"/>
                </a:solidFill>
              </a:rPr>
              <a:t>A modern paradigm for caries management, part I: diagnosis and treatment. </a:t>
            </a:r>
            <a:r>
              <a:rPr lang="en-GB" sz="600" i="1" dirty="0">
                <a:solidFill>
                  <a:srgbClr val="898989"/>
                </a:solidFill>
              </a:rPr>
              <a:t>Dent Today</a:t>
            </a:r>
            <a:r>
              <a:rPr lang="en-GB" sz="600" dirty="0">
                <a:solidFill>
                  <a:srgbClr val="898989"/>
                </a:solidFill>
              </a:rPr>
              <a:t>. Feb </a:t>
            </a:r>
            <a:r>
              <a:rPr lang="en-GB" sz="600" dirty="0" smtClean="0">
                <a:solidFill>
                  <a:srgbClr val="898989"/>
                </a:solidFill>
              </a:rPr>
              <a:t>2007;26(2):134-9</a:t>
            </a:r>
            <a:endParaRPr lang="en-GB" sz="600" dirty="0">
              <a:solidFill>
                <a:srgbClr val="898989"/>
              </a:solidFill>
            </a:endParaRPr>
          </a:p>
        </p:txBody>
      </p:sp>
      <p:sp>
        <p:nvSpPr>
          <p:cNvPr id="6" name="Title 5"/>
          <p:cNvSpPr>
            <a:spLocks noGrp="1"/>
          </p:cNvSpPr>
          <p:nvPr>
            <p:ph type="title"/>
          </p:nvPr>
        </p:nvSpPr>
        <p:spPr/>
        <p:txBody>
          <a:bodyPr/>
          <a:lstStyle/>
          <a:p>
            <a:r>
              <a:rPr lang="en-GB" dirty="0" smtClean="0"/>
              <a:t>The CAMBRA definition is more </a:t>
            </a:r>
            <a:r>
              <a:rPr lang="en-GB" dirty="0"/>
              <a:t>detailed and </a:t>
            </a:r>
            <a:r>
              <a:rPr lang="en-GB" dirty="0" smtClean="0"/>
              <a:t>reflects </a:t>
            </a:r>
            <a:r>
              <a:rPr lang="en-GB" dirty="0"/>
              <a:t>the caries </a:t>
            </a:r>
            <a:r>
              <a:rPr lang="en-GB" dirty="0" smtClean="0"/>
              <a:t>balance</a:t>
            </a:r>
            <a:r>
              <a:rPr lang="en-GB" baseline="30000" dirty="0" smtClean="0"/>
              <a:t>1</a:t>
            </a:r>
            <a:r>
              <a:rPr lang="en-GB" dirty="0" smtClean="0"/>
              <a:t> </a:t>
            </a:r>
            <a:endParaRPr lang="en-GB" dirty="0"/>
          </a:p>
        </p:txBody>
      </p:sp>
      <p:sp>
        <p:nvSpPr>
          <p:cNvPr id="3" name="Slide Number Placeholder 2"/>
          <p:cNvSpPr>
            <a:spLocks noGrp="1"/>
          </p:cNvSpPr>
          <p:nvPr>
            <p:ph type="sldNum" sz="quarter" idx="12"/>
          </p:nvPr>
        </p:nvSpPr>
        <p:spPr/>
        <p:txBody>
          <a:bodyPr/>
          <a:lstStyle/>
          <a:p>
            <a:fld id="{167E5DE7-3F6B-D645-96A7-B486B3F2F9B4}" type="slidenum">
              <a:rPr lang="en-US" smtClean="0"/>
              <a:pPr/>
              <a:t>5</a:t>
            </a:fld>
            <a:endParaRPr lang="en-US" dirty="0"/>
          </a:p>
        </p:txBody>
      </p:sp>
      <p:pic>
        <p:nvPicPr>
          <p:cNvPr id="4" name="Picture 3" descr="Remin Demin Illustration.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95271" y="1251543"/>
            <a:ext cx="5336945" cy="5336945"/>
          </a:xfrm>
          <a:prstGeom prst="rect">
            <a:avLst/>
          </a:prstGeom>
        </p:spPr>
      </p:pic>
    </p:spTree>
    <p:extLst>
      <p:ext uri="{BB962C8B-B14F-4D97-AF65-F5344CB8AC3E}">
        <p14:creationId xmlns:p14="http://schemas.microsoft.com/office/powerpoint/2010/main" val="4144945828"/>
      </p:ext>
    </p:extLst>
  </p:cSld>
  <p:clrMapOvr>
    <a:masterClrMapping/>
  </p:clrMapOvr>
  <p:timing>
    <p:tnLst>
      <p:par>
        <p:cTn id="1" dur="indefinite" restart="never" nodeType="tmRoot"/>
      </p:par>
    </p:tnLst>
  </p:timing>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dirty="0" lang="en-GB" smtClean="0"/>
              <a:t>Dental caries remains the most common chronic disease across the world</a:t>
            </a:r>
            <a:endParaRPr dirty="0" lang="en-US"/>
          </a:p>
        </p:txBody>
      </p:sp>
      <p:sp>
        <p:nvSpPr>
          <p:cNvPr id="2" name="Slide Number Placeholder 1"/>
          <p:cNvSpPr>
            <a:spLocks noGrp="1"/>
          </p:cNvSpPr>
          <p:nvPr>
            <p:ph idx="12" sz="quarter" type="sldNum"/>
          </p:nvPr>
        </p:nvSpPr>
        <p:spPr/>
        <p:txBody>
          <a:bodyPr/>
          <a:lstStyle/>
          <a:p>
            <a:fld id="{167E5DE7-3F6B-D645-96A7-B486B3F2F9B4}" type="slidenum">
              <a:rPr lang="en-US" smtClean="0"/>
              <a:pPr/>
              <a:t>6</a:t>
            </a:fld>
            <a:endParaRPr dirty="0" lang="en-US"/>
          </a:p>
        </p:txBody>
      </p:sp>
      <p:sp>
        <p:nvSpPr>
          <p:cNvPr id="7" name="TextBox 6"/>
          <p:cNvSpPr txBox="1"/>
          <p:nvPr/>
        </p:nvSpPr>
        <p:spPr>
          <a:xfrm>
            <a:off x="1660241" y="6501262"/>
            <a:ext cx="6401907" cy="276999"/>
          </a:xfrm>
          <a:prstGeom prst="rect">
            <a:avLst/>
          </a:prstGeom>
          <a:noFill/>
        </p:spPr>
        <p:txBody>
          <a:bodyPr rtlCol="0" wrap="square">
            <a:spAutoFit/>
          </a:bodyPr>
          <a:lstStyle/>
          <a:p>
            <a:pPr indent="-111125" lvl="0" marL="111125">
              <a:buFont typeface="+mj-lt"/>
              <a:buAutoNum type="arabicPeriod"/>
            </a:pPr>
            <a:r>
              <a:rPr dirty="0" err="1" lang="en-GB" sz="600">
                <a:solidFill>
                  <a:srgbClr val="898989"/>
                </a:solidFill>
                <a:latin typeface="Arial"/>
                <a:cs typeface="Arial"/>
              </a:rPr>
              <a:t>Marcenes</a:t>
            </a:r>
            <a:r>
              <a:rPr dirty="0" lang="en-GB" sz="600">
                <a:solidFill>
                  <a:srgbClr val="898989"/>
                </a:solidFill>
                <a:latin typeface="Arial"/>
                <a:cs typeface="Arial"/>
              </a:rPr>
              <a:t> </a:t>
            </a:r>
            <a:r>
              <a:rPr dirty="0" lang="en-GB" smtClean="0" sz="600">
                <a:solidFill>
                  <a:srgbClr val="898989"/>
                </a:solidFill>
                <a:latin typeface="Arial"/>
                <a:cs typeface="Arial"/>
              </a:rPr>
              <a:t>W, </a:t>
            </a:r>
            <a:r>
              <a:rPr dirty="0" lang="en-GB" sz="600">
                <a:solidFill>
                  <a:srgbClr val="898989"/>
                </a:solidFill>
                <a:latin typeface="Arial"/>
                <a:cs typeface="Arial"/>
              </a:rPr>
              <a:t>Kassebaum NJ, Bernabé E, et al. Global burden </a:t>
            </a:r>
            <a:r>
              <a:rPr dirty="0" lang="en-GB" smtClean="0" sz="600">
                <a:solidFill>
                  <a:srgbClr val="898989"/>
                </a:solidFill>
                <a:latin typeface="Arial"/>
                <a:cs typeface="Arial"/>
              </a:rPr>
              <a:t>of oral </a:t>
            </a:r>
            <a:r>
              <a:rPr dirty="0" lang="en-GB" sz="600">
                <a:solidFill>
                  <a:srgbClr val="898989"/>
                </a:solidFill>
                <a:latin typeface="Arial"/>
                <a:cs typeface="Arial"/>
              </a:rPr>
              <a:t>conditions in 1990–2010: a systematic analysis. J Dent </a:t>
            </a:r>
            <a:r>
              <a:rPr dirty="0" lang="en-GB" smtClean="0" sz="600">
                <a:solidFill>
                  <a:srgbClr val="898989"/>
                </a:solidFill>
                <a:latin typeface="Arial"/>
                <a:cs typeface="Arial"/>
              </a:rPr>
              <a:t>Res. 2013;92:592–7</a:t>
            </a:r>
            <a:r>
              <a:rPr dirty="0" lang="en-GB" sz="600">
                <a:solidFill>
                  <a:srgbClr val="898989"/>
                </a:solidFill>
                <a:latin typeface="Arial"/>
                <a:cs typeface="Arial"/>
              </a:rPr>
              <a:t>.</a:t>
            </a:r>
          </a:p>
          <a:p>
            <a:pPr indent="-111125" lvl="0" marL="111125">
              <a:buFont typeface="+mj-lt"/>
              <a:buAutoNum type="arabicPeriod"/>
            </a:pPr>
            <a:r>
              <a:rPr dirty="0" lang="en-GB" smtClean="0" sz="600">
                <a:solidFill>
                  <a:srgbClr val="898989"/>
                </a:solidFill>
                <a:latin typeface="Arial"/>
                <a:cs typeface="Arial"/>
              </a:rPr>
              <a:t>World </a:t>
            </a:r>
            <a:r>
              <a:rPr dirty="0" lang="en-GB" sz="600">
                <a:solidFill>
                  <a:srgbClr val="898989"/>
                </a:solidFill>
                <a:latin typeface="Arial"/>
                <a:cs typeface="Arial"/>
              </a:rPr>
              <a:t>Health Organization. Oral health. Fact sheet N°318, April 2012. Available at: http://www.who.int/mediacentre/factsheets/fs318/en/ Last accessed </a:t>
            </a:r>
            <a:r>
              <a:rPr dirty="0" lang="en-GB" smtClean="0" sz="600">
                <a:solidFill>
                  <a:srgbClr val="898989"/>
                </a:solidFill>
                <a:latin typeface="Arial"/>
                <a:cs typeface="Arial"/>
              </a:rPr>
              <a:t>April  2015.</a:t>
            </a:r>
            <a:endParaRPr dirty="0" lang="en-GB" sz="600">
              <a:solidFill>
                <a:srgbClr val="898989"/>
              </a:solidFill>
              <a:latin typeface="Arial"/>
              <a:cs typeface="Arial"/>
            </a:endParaRPr>
          </a:p>
        </p:txBody>
      </p:sp>
      <p:pic>
        <p:nvPicPr>
          <p:cNvPr id="10" name="Picture 9"/>
          <p:cNvPicPr>
            <a:picLocks noChangeAspect="1"/>
          </p:cNvPicPr>
          <p:nvPr/>
        </p:nvPicPr>
        <p:blipFill rotWithShape="1">
          <a:blip cstate="screen" r:embed="rId3">
            <a:extLst>
              <a:ext uri="{28A0092B-C50C-407E-A947-70E740481C1C}">
                <a14:useLocalDpi xmlns:a14="http://schemas.microsoft.com/office/drawing/2010/main"/>
              </a:ext>
            </a:extLst>
          </a:blip>
          <a:srcRect r="21"/>
          <a:stretch/>
        </p:blipFill>
        <p:spPr>
          <a:xfrm>
            <a:off x="5423555" y="1855088"/>
            <a:ext cx="3076744" cy="3415002"/>
          </a:xfrm>
          <a:prstGeom prst="rect">
            <a:avLst/>
          </a:prstGeom>
        </p:spPr>
      </p:pic>
      <p:sp>
        <p:nvSpPr>
          <p:cNvPr id="5" name="Date Placeholder 4"/>
          <p:cNvSpPr>
            <a:spLocks noGrp="1"/>
          </p:cNvSpPr>
          <p:nvPr>
            <p:ph idx="10" sz="half" type="dt"/>
          </p:nvPr>
        </p:nvSpPr>
        <p:spPr/>
        <p:txBody>
          <a:bodyPr/>
          <a:lstStyle/>
          <a:p>
            <a:r>
              <a:rPr dirty="0" lang="en-US" smtClean="0">
                <a:solidFill>
                  <a:prstClr val="black">
                    <a:tint val="75000"/>
                  </a:prstClr>
                </a:solidFill>
              </a:rPr>
              <a:t>WRIGLEY — APRIL 2015</a:t>
            </a:r>
            <a:endParaRPr dirty="0" lang="en-US">
              <a:solidFill>
                <a:prstClr val="black">
                  <a:tint val="75000"/>
                </a:prstClr>
              </a:solidFill>
            </a:endParaRPr>
          </a:p>
        </p:txBody>
      </p:sp>
      <p:pic>
        <p:nvPicPr>
          <p:cNvPr id="6" name="Picture 5"/>
          <p:cNvPicPr>
            <a:picLocks noChangeAspect="1"/>
          </p:cNvPicPr>
          <p:nvPr/>
        </p:nvPicPr>
        <p:blipFill>
          <a:blip cstate="screen" r:embed="rId4">
            <a:extLst>
              <a:ext uri="{28A0092B-C50C-407E-A947-70E740481C1C}">
                <a14:useLocalDpi xmlns:a14="http://schemas.microsoft.com/office/drawing/2010/main"/>
              </a:ext>
            </a:extLst>
          </a:blip>
          <a:stretch>
            <a:fillRect/>
          </a:stretch>
        </p:blipFill>
        <p:spPr>
          <a:xfrm>
            <a:off x="404400" y="1469963"/>
            <a:ext cx="3749165" cy="1213144"/>
          </a:xfrm>
          <a:prstGeom prst="rect">
            <a:avLst/>
          </a:prstGeom>
        </p:spPr>
      </p:pic>
      <p:pic>
        <p:nvPicPr>
          <p:cNvPr id="8" name="Picture 7"/>
          <p:cNvPicPr>
            <a:picLocks noChangeAspect="1"/>
          </p:cNvPicPr>
          <p:nvPr/>
        </p:nvPicPr>
        <p:blipFill>
          <a:blip cstate="screen" r:embed="rId5">
            <a:extLst>
              <a:ext uri="{28A0092B-C50C-407E-A947-70E740481C1C}">
                <a14:useLocalDpi xmlns:a14="http://schemas.microsoft.com/office/drawing/2010/main"/>
              </a:ext>
            </a:extLst>
          </a:blip>
          <a:stretch>
            <a:fillRect/>
          </a:stretch>
        </p:blipFill>
        <p:spPr>
          <a:xfrm>
            <a:off x="1043338" y="2898992"/>
            <a:ext cx="4230765" cy="1283251"/>
          </a:xfrm>
          <a:prstGeom prst="rect">
            <a:avLst/>
          </a:prstGeom>
        </p:spPr>
      </p:pic>
      <p:pic>
        <p:nvPicPr>
          <p:cNvPr descr="Infographics3.png" id="12" name="Picture 11"/>
          <p:cNvPicPr>
            <a:picLocks noChangeAspect="1"/>
          </p:cNvPicPr>
          <p:nvPr/>
        </p:nvPicPr>
        <p:blipFill>
          <a:blip cstate="screen" r:embed="rId6">
            <a:extLst>
              <a:ext uri="{28A0092B-C50C-407E-A947-70E740481C1C}">
                <a14:useLocalDpi xmlns:a14="http://schemas.microsoft.com/office/drawing/2010/main"/>
              </a:ext>
            </a:extLst>
          </a:blip>
          <a:stretch>
            <a:fillRect/>
          </a:stretch>
        </p:blipFill>
        <p:spPr>
          <a:xfrm>
            <a:off x="2152486" y="4505943"/>
            <a:ext cx="4002158" cy="1734370"/>
          </a:xfrm>
          <a:prstGeom prst="rect">
            <a:avLst/>
          </a:prstGeom>
        </p:spPr>
      </p:pic>
    </p:spTree>
    <p:extLst>
      <p:ext uri="{BB962C8B-B14F-4D97-AF65-F5344CB8AC3E}">
        <p14:creationId xmlns:p14="http://schemas.microsoft.com/office/powerpoint/2010/main" val="1661187740"/>
      </p:ext>
    </p:extLst>
  </p:cSld>
  <p:clrMapOvr>
    <a:masterClrMapping/>
  </p:clrMapOvr>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id="5" nodeType="clickEffect" presetClass="entr" presetID="10" presetSubtype="0">
                                  <p:stCondLst>
                                    <p:cond delay="0"/>
                                  </p:stCondLst>
                                  <p:childTnLst>
                                    <p:set>
                                      <p:cBhvr>
                                        <p:cTn dur="1" fill="hold" id="6">
                                          <p:stCondLst>
                                            <p:cond delay="0"/>
                                          </p:stCondLst>
                                        </p:cTn>
                                        <p:tgtEl>
                                          <p:spTgt spid="6"/>
                                        </p:tgtEl>
                                        <p:attrNameLst>
                                          <p:attrName>style.visibility</p:attrName>
                                        </p:attrNameLst>
                                      </p:cBhvr>
                                      <p:to>
                                        <p:strVal val="visible"/>
                                      </p:to>
                                    </p:set>
                                    <p:animEffect filter="fade" transition="in">
                                      <p:cBhvr>
                                        <p:cTn dur="500" id="7"/>
                                        <p:tgtEl>
                                          <p:spTgt spid="6"/>
                                        </p:tgtEl>
                                      </p:cBhvr>
                                    </p:animEffect>
                                  </p:childTnLst>
                                </p:cTn>
                              </p:par>
                            </p:childTnLst>
                          </p:cTn>
                        </p:par>
                      </p:childTnLst>
                    </p:cTn>
                  </p:par>
                  <p:par>
                    <p:cTn fill="hold" id="8">
                      <p:stCondLst>
                        <p:cond delay="indefinite"/>
                      </p:stCondLst>
                      <p:childTnLst>
                        <p:par>
                          <p:cTn fill="hold" id="9">
                            <p:stCondLst>
                              <p:cond delay="0"/>
                            </p:stCondLst>
                            <p:childTnLst>
                              <p:par>
                                <p:cTn fill="hold" id="10" nodeType="clickEffect" presetClass="entr" presetID="10" presetSubtype="0">
                                  <p:stCondLst>
                                    <p:cond delay="0"/>
                                  </p:stCondLst>
                                  <p:childTnLst>
                                    <p:set>
                                      <p:cBhvr>
                                        <p:cTn dur="1" fill="hold" id="11">
                                          <p:stCondLst>
                                            <p:cond delay="0"/>
                                          </p:stCondLst>
                                        </p:cTn>
                                        <p:tgtEl>
                                          <p:spTgt spid="8"/>
                                        </p:tgtEl>
                                        <p:attrNameLst>
                                          <p:attrName>style.visibility</p:attrName>
                                        </p:attrNameLst>
                                      </p:cBhvr>
                                      <p:to>
                                        <p:strVal val="visible"/>
                                      </p:to>
                                    </p:set>
                                    <p:animEffect filter="fade" transition="in">
                                      <p:cBhvr>
                                        <p:cTn dur="500" id="12"/>
                                        <p:tgtEl>
                                          <p:spTgt spid="8"/>
                                        </p:tgtEl>
                                      </p:cBhvr>
                                    </p:animEffect>
                                  </p:childTnLst>
                                </p:cTn>
                              </p:par>
                            </p:childTnLst>
                          </p:cTn>
                        </p:par>
                      </p:childTnLst>
                    </p:cTn>
                  </p:par>
                  <p:par>
                    <p:cTn fill="hold" id="13">
                      <p:stCondLst>
                        <p:cond delay="indefinite"/>
                      </p:stCondLst>
                      <p:childTnLst>
                        <p:par>
                          <p:cTn fill="hold" id="14">
                            <p:stCondLst>
                              <p:cond delay="0"/>
                            </p:stCondLst>
                            <p:childTnLst>
                              <p:par>
                                <p:cTn fill="hold" id="15" nodeType="clickEffect" presetClass="entr" presetID="10" presetSubtype="0">
                                  <p:stCondLst>
                                    <p:cond delay="0"/>
                                  </p:stCondLst>
                                  <p:childTnLst>
                                    <p:set>
                                      <p:cBhvr>
                                        <p:cTn dur="1" fill="hold" id="16">
                                          <p:stCondLst>
                                            <p:cond delay="0"/>
                                          </p:stCondLst>
                                        </p:cTn>
                                        <p:tgtEl>
                                          <p:spTgt spid="12"/>
                                        </p:tgtEl>
                                        <p:attrNameLst>
                                          <p:attrName>style.visibility</p:attrName>
                                        </p:attrNameLst>
                                      </p:cBhvr>
                                      <p:to>
                                        <p:strVal val="visible"/>
                                      </p:to>
                                    </p:set>
                                    <p:animEffect filter="fade" transition="in">
                                      <p:cBhvr>
                                        <p:cTn dur="500" id="17"/>
                                        <p:tgtEl>
                                          <p:spTgt spid="12"/>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77566" y="1600200"/>
            <a:ext cx="2351333" cy="3555058"/>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6218296" y="4191000"/>
            <a:ext cx="2138304" cy="16383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14"/>
          <p:cNvSpPr>
            <a:spLocks noGrp="1"/>
          </p:cNvSpPr>
          <p:nvPr>
            <p:ph sz="half" idx="2"/>
          </p:nvPr>
        </p:nvSpPr>
        <p:spPr>
          <a:xfrm>
            <a:off x="6218296" y="1600201"/>
            <a:ext cx="2468504" cy="4229100"/>
          </a:xfrm>
        </p:spPr>
        <p:txBody>
          <a:bodyPr/>
          <a:lstStyle/>
          <a:p>
            <a:pPr marL="0" indent="0">
              <a:buNone/>
            </a:pPr>
            <a:r>
              <a:rPr lang="en-US" b="1" dirty="0">
                <a:solidFill>
                  <a:srgbClr val="2E247B"/>
                </a:solidFill>
              </a:rPr>
              <a:t>Outside the mouth</a:t>
            </a:r>
          </a:p>
          <a:p>
            <a:pPr marL="0" indent="0">
              <a:buNone/>
            </a:pPr>
            <a:r>
              <a:rPr lang="en-US" sz="1600" b="1" dirty="0"/>
              <a:t>General </a:t>
            </a:r>
            <a:r>
              <a:rPr lang="en-US" sz="1600" b="1" dirty="0" smtClean="0"/>
              <a:t>health</a:t>
            </a:r>
          </a:p>
          <a:p>
            <a:pPr>
              <a:spcBef>
                <a:spcPts val="600"/>
              </a:spcBef>
            </a:pPr>
            <a:r>
              <a:rPr lang="en-US" sz="1600" dirty="0" smtClean="0"/>
              <a:t>Medical history</a:t>
            </a:r>
          </a:p>
          <a:p>
            <a:pPr>
              <a:spcBef>
                <a:spcPts val="600"/>
              </a:spcBef>
            </a:pPr>
            <a:r>
              <a:rPr lang="en-US" sz="1600" dirty="0" smtClean="0"/>
              <a:t>Hormones</a:t>
            </a:r>
          </a:p>
          <a:p>
            <a:pPr>
              <a:spcBef>
                <a:spcPts val="600"/>
              </a:spcBef>
            </a:pPr>
            <a:r>
              <a:rPr lang="en-US" sz="1600" dirty="0" smtClean="0"/>
              <a:t>Age</a:t>
            </a:r>
          </a:p>
          <a:p>
            <a:pPr>
              <a:spcBef>
                <a:spcPts val="600"/>
              </a:spcBef>
            </a:pPr>
            <a:r>
              <a:rPr lang="en-US" sz="1600" dirty="0" smtClean="0"/>
              <a:t>Genetic heritage</a:t>
            </a:r>
          </a:p>
          <a:p>
            <a:pPr>
              <a:spcBef>
                <a:spcPts val="600"/>
              </a:spcBef>
            </a:pPr>
            <a:r>
              <a:rPr lang="en-US" sz="1600" dirty="0" smtClean="0"/>
              <a:t>Medical treatment</a:t>
            </a:r>
            <a:endParaRPr lang="en-US" sz="1600" dirty="0"/>
          </a:p>
          <a:p>
            <a:pPr marL="0" indent="0">
              <a:buNone/>
            </a:pPr>
            <a:r>
              <a:rPr lang="en-US" sz="1600" b="1" dirty="0" smtClean="0"/>
              <a:t>Environment</a:t>
            </a:r>
            <a:endParaRPr lang="en-US" sz="1600" b="1" dirty="0"/>
          </a:p>
          <a:p>
            <a:pPr marL="169863" indent="-169863">
              <a:spcBef>
                <a:spcPts val="600"/>
              </a:spcBef>
            </a:pPr>
            <a:r>
              <a:rPr lang="en-US" sz="1600" dirty="0"/>
              <a:t>Diet</a:t>
            </a:r>
          </a:p>
          <a:p>
            <a:pPr marL="169863" indent="-169863">
              <a:spcBef>
                <a:spcPts val="600"/>
              </a:spcBef>
            </a:pPr>
            <a:r>
              <a:rPr lang="en-US" sz="1600" dirty="0"/>
              <a:t>Frequency of eating</a:t>
            </a:r>
          </a:p>
          <a:p>
            <a:pPr marL="169863" indent="-169863">
              <a:spcBef>
                <a:spcPts val="600"/>
              </a:spcBef>
            </a:pPr>
            <a:r>
              <a:rPr lang="en-US" sz="1600" dirty="0" smtClean="0"/>
              <a:t>Oral </a:t>
            </a:r>
            <a:r>
              <a:rPr lang="en-US" sz="1600" dirty="0"/>
              <a:t>hygiene</a:t>
            </a:r>
          </a:p>
          <a:p>
            <a:pPr marL="169863" indent="-169863">
              <a:spcBef>
                <a:spcPts val="600"/>
              </a:spcBef>
            </a:pPr>
            <a:r>
              <a:rPr lang="en-US" sz="1600" dirty="0" smtClean="0"/>
              <a:t>Fluoride</a:t>
            </a:r>
            <a:endParaRPr lang="en-US" sz="1600" dirty="0"/>
          </a:p>
        </p:txBody>
      </p:sp>
      <p:pic>
        <p:nvPicPr>
          <p:cNvPr id="2" name="Picture 1" descr="1 FACTORS AFFECTING THE DEVELOPMENT OF DENTAL CARIES.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66518" y="1797149"/>
            <a:ext cx="2668509" cy="3430756"/>
          </a:xfrm>
          <a:prstGeom prst="rect">
            <a:avLst/>
          </a:prstGeom>
        </p:spPr>
      </p:pic>
      <p:sp>
        <p:nvSpPr>
          <p:cNvPr id="7" name="Right Brace 6"/>
          <p:cNvSpPr/>
          <p:nvPr/>
        </p:nvSpPr>
        <p:spPr>
          <a:xfrm>
            <a:off x="5508932" y="1872073"/>
            <a:ext cx="525721" cy="3283185"/>
          </a:xfrm>
          <a:prstGeom prst="rightBrace">
            <a:avLst/>
          </a:prstGeom>
          <a:ln>
            <a:solidFill>
              <a:srgbClr val="2E247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1" name="Title 10"/>
          <p:cNvSpPr>
            <a:spLocks noGrp="1"/>
          </p:cNvSpPr>
          <p:nvPr>
            <p:ph type="title"/>
          </p:nvPr>
        </p:nvSpPr>
        <p:spPr/>
        <p:txBody>
          <a:bodyPr/>
          <a:lstStyle/>
          <a:p>
            <a:r>
              <a:rPr lang="en-GB" sz="3200" spc="-150" dirty="0"/>
              <a:t>The development of dental caries </a:t>
            </a:r>
            <a:r>
              <a:rPr lang="en-GB" sz="3200" spc="-150" dirty="0" smtClean="0"/>
              <a:t/>
            </a:r>
            <a:br>
              <a:rPr lang="en-GB" sz="3200" spc="-150" dirty="0" smtClean="0"/>
            </a:br>
            <a:r>
              <a:rPr lang="en-GB" sz="3200" spc="-150" dirty="0" smtClean="0"/>
              <a:t>is </a:t>
            </a:r>
            <a:r>
              <a:rPr lang="en-GB" sz="3200" spc="-150" dirty="0"/>
              <a:t>linked to many </a:t>
            </a:r>
            <a:r>
              <a:rPr lang="en-GB" sz="3200" spc="-150" dirty="0" smtClean="0"/>
              <a:t>factors</a:t>
            </a:r>
            <a:endParaRPr lang="en-US" dirty="0"/>
          </a:p>
        </p:txBody>
      </p:sp>
      <p:sp>
        <p:nvSpPr>
          <p:cNvPr id="14" name="Content Placeholder 13"/>
          <p:cNvSpPr>
            <a:spLocks noGrp="1"/>
          </p:cNvSpPr>
          <p:nvPr>
            <p:ph sz="half" idx="1"/>
          </p:nvPr>
        </p:nvSpPr>
        <p:spPr>
          <a:xfrm>
            <a:off x="277567" y="1600200"/>
            <a:ext cx="2547846" cy="4525963"/>
          </a:xfrm>
        </p:spPr>
        <p:txBody>
          <a:bodyPr/>
          <a:lstStyle/>
          <a:p>
            <a:pPr marL="0" indent="0">
              <a:buNone/>
            </a:pPr>
            <a:r>
              <a:rPr lang="en-US" b="1" dirty="0">
                <a:solidFill>
                  <a:srgbClr val="2E247B"/>
                </a:solidFill>
              </a:rPr>
              <a:t>Inside the mouth</a:t>
            </a:r>
          </a:p>
          <a:p>
            <a:pPr>
              <a:spcBef>
                <a:spcPts val="600"/>
              </a:spcBef>
            </a:pPr>
            <a:r>
              <a:rPr lang="en-US" sz="1600" dirty="0" smtClean="0"/>
              <a:t>Bacterial composition </a:t>
            </a:r>
            <a:br>
              <a:rPr lang="en-US" sz="1600" dirty="0" smtClean="0"/>
            </a:br>
            <a:r>
              <a:rPr lang="en-US" sz="1600" dirty="0" smtClean="0"/>
              <a:t>of the biofilm</a:t>
            </a:r>
            <a:endParaRPr lang="en-US" sz="1600" dirty="0"/>
          </a:p>
          <a:p>
            <a:pPr>
              <a:spcBef>
                <a:spcPts val="600"/>
              </a:spcBef>
            </a:pPr>
            <a:r>
              <a:rPr lang="en-US" sz="1600" dirty="0" smtClean="0"/>
              <a:t>Plaque pH </a:t>
            </a:r>
          </a:p>
          <a:p>
            <a:pPr>
              <a:spcBef>
                <a:spcPts val="600"/>
              </a:spcBef>
            </a:pPr>
            <a:r>
              <a:rPr lang="en-US" sz="1600" dirty="0" smtClean="0"/>
              <a:t>Salivary </a:t>
            </a:r>
            <a:r>
              <a:rPr lang="en-US" sz="1600" dirty="0"/>
              <a:t>flow rate (stimulated and unstimulated)</a:t>
            </a:r>
          </a:p>
          <a:p>
            <a:pPr>
              <a:spcBef>
                <a:spcPts val="600"/>
              </a:spcBef>
            </a:pPr>
            <a:r>
              <a:rPr lang="en-US" sz="1600" dirty="0"/>
              <a:t>Buffering effect </a:t>
            </a:r>
            <a:r>
              <a:rPr lang="en-US" sz="1600" dirty="0" smtClean="0"/>
              <a:t/>
            </a:r>
            <a:br>
              <a:rPr lang="en-US" sz="1600" dirty="0" smtClean="0"/>
            </a:br>
            <a:r>
              <a:rPr lang="en-US" sz="1600" dirty="0" smtClean="0"/>
              <a:t>of </a:t>
            </a:r>
            <a:r>
              <a:rPr lang="en-US" sz="1600" dirty="0"/>
              <a:t>saliva</a:t>
            </a:r>
          </a:p>
          <a:p>
            <a:pPr>
              <a:spcBef>
                <a:spcPts val="600"/>
              </a:spcBef>
            </a:pPr>
            <a:r>
              <a:rPr lang="en-US" sz="1600" dirty="0" smtClean="0"/>
              <a:t>Food </a:t>
            </a:r>
            <a:r>
              <a:rPr lang="en-US" sz="1600" dirty="0"/>
              <a:t>retention</a:t>
            </a:r>
          </a:p>
          <a:p>
            <a:pPr>
              <a:spcBef>
                <a:spcPts val="600"/>
              </a:spcBef>
            </a:pPr>
            <a:r>
              <a:rPr lang="en-US" sz="1600" dirty="0" smtClean="0"/>
              <a:t>Inorganic </a:t>
            </a:r>
            <a:r>
              <a:rPr lang="en-US" sz="1600" dirty="0"/>
              <a:t>compounds </a:t>
            </a:r>
            <a:r>
              <a:rPr lang="en-US" sz="1600" dirty="0" smtClean="0"/>
              <a:t>(Ca</a:t>
            </a:r>
            <a:r>
              <a:rPr lang="en-US" sz="1600" baseline="30000" dirty="0" smtClean="0"/>
              <a:t>2+</a:t>
            </a:r>
            <a:r>
              <a:rPr lang="en-US" sz="1600" dirty="0" smtClean="0"/>
              <a:t> and PO</a:t>
            </a:r>
            <a:r>
              <a:rPr lang="en-US" sz="1600" baseline="-25000" dirty="0" smtClean="0"/>
              <a:t>4</a:t>
            </a:r>
            <a:r>
              <a:rPr lang="en-US" sz="1600" baseline="30000" dirty="0" smtClean="0"/>
              <a:t>3-</a:t>
            </a:r>
            <a:r>
              <a:rPr lang="en-US" sz="1600" dirty="0" smtClean="0"/>
              <a:t>)</a:t>
            </a:r>
            <a:endParaRPr lang="en-US" sz="1600" dirty="0"/>
          </a:p>
        </p:txBody>
      </p:sp>
      <p:sp>
        <p:nvSpPr>
          <p:cNvPr id="12" name="Slide Number Placeholder 11"/>
          <p:cNvSpPr>
            <a:spLocks noGrp="1"/>
          </p:cNvSpPr>
          <p:nvPr>
            <p:ph type="sldNum" sz="quarter" idx="12"/>
          </p:nvPr>
        </p:nvSpPr>
        <p:spPr/>
        <p:txBody>
          <a:bodyPr/>
          <a:lstStyle/>
          <a:p>
            <a:fld id="{167E5DE7-3F6B-D645-96A7-B486B3F2F9B4}" type="slidenum">
              <a:rPr lang="en-US" smtClean="0">
                <a:solidFill>
                  <a:prstClr val="white"/>
                </a:solidFill>
              </a:rPr>
              <a:pPr/>
              <a:t>7</a:t>
            </a:fld>
            <a:endParaRPr lang="en-US" dirty="0">
              <a:solidFill>
                <a:prstClr val="white"/>
              </a:solidFill>
            </a:endParaRPr>
          </a:p>
        </p:txBody>
      </p:sp>
      <p:cxnSp>
        <p:nvCxnSpPr>
          <p:cNvPr id="4" name="Straight Arrow Connector 3"/>
          <p:cNvCxnSpPr/>
          <p:nvPr/>
        </p:nvCxnSpPr>
        <p:spPr>
          <a:xfrm>
            <a:off x="1912418" y="3454400"/>
            <a:ext cx="236748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002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animEffect transition="in" filter="fade">
                                      <p:cBhvr>
                                        <p:cTn id="10" dur="1000"/>
                                        <p:tgtEl>
                                          <p:spTgt spid="1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animEffect transition="in" filter="fade">
                                      <p:cBhvr>
                                        <p:cTn id="13" dur="1000"/>
                                        <p:tgtEl>
                                          <p:spTgt spid="1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xEl>
                                              <p:pRg st="3" end="3"/>
                                            </p:txEl>
                                          </p:spTgt>
                                        </p:tgtEl>
                                        <p:attrNameLst>
                                          <p:attrName>style.visibility</p:attrName>
                                        </p:attrNameLst>
                                      </p:cBhvr>
                                      <p:to>
                                        <p:strVal val="visible"/>
                                      </p:to>
                                    </p:set>
                                    <p:animEffect transition="in" filter="fade">
                                      <p:cBhvr>
                                        <p:cTn id="16" dur="1000"/>
                                        <p:tgtEl>
                                          <p:spTgt spid="1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animEffect transition="in" filter="fade">
                                      <p:cBhvr>
                                        <p:cTn id="19" dur="1000"/>
                                        <p:tgtEl>
                                          <p:spTgt spid="1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xEl>
                                              <p:pRg st="5" end="5"/>
                                            </p:txEl>
                                          </p:spTgt>
                                        </p:tgtEl>
                                        <p:attrNameLst>
                                          <p:attrName>style.visibility</p:attrName>
                                        </p:attrNameLst>
                                      </p:cBhvr>
                                      <p:to>
                                        <p:strVal val="visible"/>
                                      </p:to>
                                    </p:set>
                                    <p:animEffect transition="in" filter="fade">
                                      <p:cBhvr>
                                        <p:cTn id="22" dur="1000"/>
                                        <p:tgtEl>
                                          <p:spTgt spid="1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xEl>
                                              <p:pRg st="6" end="6"/>
                                            </p:txEl>
                                          </p:spTgt>
                                        </p:tgtEl>
                                        <p:attrNameLst>
                                          <p:attrName>style.visibility</p:attrName>
                                        </p:attrNameLst>
                                      </p:cBhvr>
                                      <p:to>
                                        <p:strVal val="visible"/>
                                      </p:to>
                                    </p:set>
                                    <p:animEffect transition="in" filter="fade">
                                      <p:cBhvr>
                                        <p:cTn id="25" dur="1000"/>
                                        <p:tgtEl>
                                          <p:spTgt spid="14">
                                            <p:txEl>
                                              <p:pRg st="6" end="6"/>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5">
                                            <p:txEl>
                                              <p:pRg st="0" end="0"/>
                                            </p:txEl>
                                          </p:spTgt>
                                        </p:tgtEl>
                                        <p:attrNameLst>
                                          <p:attrName>style.visibility</p:attrName>
                                        </p:attrNameLst>
                                      </p:cBhvr>
                                      <p:to>
                                        <p:strVal val="visible"/>
                                      </p:to>
                                    </p:set>
                                    <p:animEffect transition="in" filter="fade">
                                      <p:cBhvr>
                                        <p:cTn id="33" dur="1000"/>
                                        <p:tgtEl>
                                          <p:spTgt spid="15">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xEl>
                                              <p:pRg st="1" end="1"/>
                                            </p:txEl>
                                          </p:spTgt>
                                        </p:tgtEl>
                                        <p:attrNameLst>
                                          <p:attrName>style.visibility</p:attrName>
                                        </p:attrNameLst>
                                      </p:cBhvr>
                                      <p:to>
                                        <p:strVal val="visible"/>
                                      </p:to>
                                    </p:set>
                                    <p:animEffect transition="in" filter="fade">
                                      <p:cBhvr>
                                        <p:cTn id="36" dur="1000"/>
                                        <p:tgtEl>
                                          <p:spTgt spid="15">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xEl>
                                              <p:pRg st="2" end="2"/>
                                            </p:txEl>
                                          </p:spTgt>
                                        </p:tgtEl>
                                        <p:attrNameLst>
                                          <p:attrName>style.visibility</p:attrName>
                                        </p:attrNameLst>
                                      </p:cBhvr>
                                      <p:to>
                                        <p:strVal val="visible"/>
                                      </p:to>
                                    </p:set>
                                    <p:animEffect transition="in" filter="fade">
                                      <p:cBhvr>
                                        <p:cTn id="39" dur="1000"/>
                                        <p:tgtEl>
                                          <p:spTgt spid="15">
                                            <p:txEl>
                                              <p:pRg st="2" end="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3" end="3"/>
                                            </p:txEl>
                                          </p:spTgt>
                                        </p:tgtEl>
                                        <p:attrNameLst>
                                          <p:attrName>style.visibility</p:attrName>
                                        </p:attrNameLst>
                                      </p:cBhvr>
                                      <p:to>
                                        <p:strVal val="visible"/>
                                      </p:to>
                                    </p:set>
                                    <p:animEffect transition="in" filter="fade">
                                      <p:cBhvr>
                                        <p:cTn id="42" dur="1000"/>
                                        <p:tgtEl>
                                          <p:spTgt spid="15">
                                            <p:txEl>
                                              <p:pRg st="3" end="3"/>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xEl>
                                              <p:pRg st="4" end="4"/>
                                            </p:txEl>
                                          </p:spTgt>
                                        </p:tgtEl>
                                        <p:attrNameLst>
                                          <p:attrName>style.visibility</p:attrName>
                                        </p:attrNameLst>
                                      </p:cBhvr>
                                      <p:to>
                                        <p:strVal val="visible"/>
                                      </p:to>
                                    </p:set>
                                    <p:animEffect transition="in" filter="fade">
                                      <p:cBhvr>
                                        <p:cTn id="45" dur="1000"/>
                                        <p:tgtEl>
                                          <p:spTgt spid="15">
                                            <p:txEl>
                                              <p:pRg st="4" end="4"/>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xEl>
                                              <p:pRg st="5" end="5"/>
                                            </p:txEl>
                                          </p:spTgt>
                                        </p:tgtEl>
                                        <p:attrNameLst>
                                          <p:attrName>style.visibility</p:attrName>
                                        </p:attrNameLst>
                                      </p:cBhvr>
                                      <p:to>
                                        <p:strVal val="visible"/>
                                      </p:to>
                                    </p:set>
                                    <p:animEffect transition="in" filter="fade">
                                      <p:cBhvr>
                                        <p:cTn id="48" dur="1000"/>
                                        <p:tgtEl>
                                          <p:spTgt spid="15">
                                            <p:txEl>
                                              <p:pRg st="5" end="5"/>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xEl>
                                              <p:pRg st="6" end="6"/>
                                            </p:txEl>
                                          </p:spTgt>
                                        </p:tgtEl>
                                        <p:attrNameLst>
                                          <p:attrName>style.visibility</p:attrName>
                                        </p:attrNameLst>
                                      </p:cBhvr>
                                      <p:to>
                                        <p:strVal val="visible"/>
                                      </p:to>
                                    </p:set>
                                    <p:animEffect transition="in" filter="fade">
                                      <p:cBhvr>
                                        <p:cTn id="51" dur="1000"/>
                                        <p:tgtEl>
                                          <p:spTgt spid="15">
                                            <p:txEl>
                                              <p:pRg st="6" end="6"/>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
                                            <p:txEl>
                                              <p:pRg st="7" end="7"/>
                                            </p:txEl>
                                          </p:spTgt>
                                        </p:tgtEl>
                                        <p:attrNameLst>
                                          <p:attrName>style.visibility</p:attrName>
                                        </p:attrNameLst>
                                      </p:cBhvr>
                                      <p:to>
                                        <p:strVal val="visible"/>
                                      </p:to>
                                    </p:set>
                                    <p:animEffect transition="in" filter="fade">
                                      <p:cBhvr>
                                        <p:cTn id="54" dur="1000"/>
                                        <p:tgtEl>
                                          <p:spTgt spid="15">
                                            <p:txEl>
                                              <p:pRg st="7" end="7"/>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xEl>
                                              <p:pRg st="8" end="8"/>
                                            </p:txEl>
                                          </p:spTgt>
                                        </p:tgtEl>
                                        <p:attrNameLst>
                                          <p:attrName>style.visibility</p:attrName>
                                        </p:attrNameLst>
                                      </p:cBhvr>
                                      <p:to>
                                        <p:strVal val="visible"/>
                                      </p:to>
                                    </p:set>
                                    <p:animEffect transition="in" filter="fade">
                                      <p:cBhvr>
                                        <p:cTn id="57" dur="1000"/>
                                        <p:tgtEl>
                                          <p:spTgt spid="15">
                                            <p:txEl>
                                              <p:pRg st="8" end="8"/>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5">
                                            <p:txEl>
                                              <p:pRg st="9" end="9"/>
                                            </p:txEl>
                                          </p:spTgt>
                                        </p:tgtEl>
                                        <p:attrNameLst>
                                          <p:attrName>style.visibility</p:attrName>
                                        </p:attrNameLst>
                                      </p:cBhvr>
                                      <p:to>
                                        <p:strVal val="visible"/>
                                      </p:to>
                                    </p:set>
                                    <p:animEffect transition="in" filter="fade">
                                      <p:cBhvr>
                                        <p:cTn id="60" dur="1000"/>
                                        <p:tgtEl>
                                          <p:spTgt spid="15">
                                            <p:txEl>
                                              <p:pRg st="9" end="9"/>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5">
                                            <p:txEl>
                                              <p:pRg st="10" end="10"/>
                                            </p:txEl>
                                          </p:spTgt>
                                        </p:tgtEl>
                                        <p:attrNameLst>
                                          <p:attrName>style.visibility</p:attrName>
                                        </p:attrNameLst>
                                      </p:cBhvr>
                                      <p:to>
                                        <p:strVal val="visible"/>
                                      </p:to>
                                    </p:set>
                                    <p:animEffect transition="in" filter="fade">
                                      <p:cBhvr>
                                        <p:cTn id="63" dur="1000"/>
                                        <p:tgtEl>
                                          <p:spTgt spid="15">
                                            <p:txEl>
                                              <p:pRg st="10" end="1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11" end="11"/>
                                            </p:txEl>
                                          </p:spTgt>
                                        </p:tgtEl>
                                        <p:attrNameLst>
                                          <p:attrName>style.visibility</p:attrName>
                                        </p:attrNameLst>
                                      </p:cBhvr>
                                      <p:to>
                                        <p:strVal val="visible"/>
                                      </p:to>
                                    </p:set>
                                    <p:animEffect transition="in" filter="fade">
                                      <p:cBhvr>
                                        <p:cTn id="66" dur="1000"/>
                                        <p:tgtEl>
                                          <p:spTgt spid="15">
                                            <p:txEl>
                                              <p:pRg st="11" end="11"/>
                                            </p:txEl>
                                          </p:spTgt>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animBg="1"/>
      <p:bldP spid="15" grpId="0" build="allAtOnce"/>
      <p:bldP spid="7" grpId="0" animBg="1"/>
      <p:bldP spid="1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The link between diet, </a:t>
            </a:r>
            <a:r>
              <a:rPr lang="en-GB" dirty="0" smtClean="0"/>
              <a:t/>
            </a:r>
            <a:br>
              <a:rPr lang="en-GB" dirty="0" smtClean="0"/>
            </a:br>
            <a:r>
              <a:rPr lang="en-GB" dirty="0" smtClean="0"/>
              <a:t>nutrition </a:t>
            </a:r>
            <a:r>
              <a:rPr lang="en-GB" dirty="0"/>
              <a:t>and dental </a:t>
            </a:r>
            <a:r>
              <a:rPr lang="en-GB" dirty="0" smtClean="0"/>
              <a:t>caries</a:t>
            </a:r>
            <a:endParaRPr lang="en-US" dirty="0"/>
          </a:p>
        </p:txBody>
      </p:sp>
      <p:sp>
        <p:nvSpPr>
          <p:cNvPr id="2" name="Slide Number Placeholder 1"/>
          <p:cNvSpPr>
            <a:spLocks noGrp="1"/>
          </p:cNvSpPr>
          <p:nvPr>
            <p:ph type="sldNum" sz="quarter" idx="12"/>
          </p:nvPr>
        </p:nvSpPr>
        <p:spPr/>
        <p:txBody>
          <a:bodyPr/>
          <a:lstStyle/>
          <a:p>
            <a:fld id="{167E5DE7-3F6B-D645-96A7-B486B3F2F9B4}" type="slidenum">
              <a:rPr lang="en-US" smtClean="0"/>
              <a:t>8</a:t>
            </a:fld>
            <a:endParaRPr lang="en-US" dirty="0"/>
          </a:p>
        </p:txBody>
      </p:sp>
    </p:spTree>
    <p:extLst>
      <p:ext uri="{BB962C8B-B14F-4D97-AF65-F5344CB8AC3E}">
        <p14:creationId xmlns:p14="http://schemas.microsoft.com/office/powerpoint/2010/main" val="3864029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4 MECHANISM OF DENTAL CARIES-flip.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289" y="1385160"/>
            <a:ext cx="8323621" cy="5063933"/>
          </a:xfrm>
          <a:prstGeom prst="rect">
            <a:avLst/>
          </a:prstGeom>
        </p:spPr>
      </p:pic>
      <p:pic>
        <p:nvPicPr>
          <p:cNvPr id="20" name="Picture 19" descr="Background1.jpg"/>
          <p:cNvPicPr>
            <a:picLocks noChangeAspect="1"/>
          </p:cNvPicPr>
          <p:nvPr/>
        </p:nvPicPr>
        <p:blipFill rotWithShape="1">
          <a:blip r:embed="rId4" cstate="screen">
            <a:extLst>
              <a:ext uri="{28A0092B-C50C-407E-A947-70E740481C1C}">
                <a14:useLocalDpi xmlns:a14="http://schemas.microsoft.com/office/drawing/2010/main"/>
              </a:ext>
            </a:extLst>
          </a:blip>
          <a:srcRect r="-5" b="-9"/>
          <a:stretch/>
        </p:blipFill>
        <p:spPr>
          <a:xfrm>
            <a:off x="7732889" y="6067778"/>
            <a:ext cx="1411111" cy="790221"/>
          </a:xfrm>
          <a:prstGeom prst="rect">
            <a:avLst/>
          </a:prstGeom>
        </p:spPr>
      </p:pic>
      <p:sp>
        <p:nvSpPr>
          <p:cNvPr id="7" name="TextBox 6"/>
          <p:cNvSpPr txBox="1"/>
          <p:nvPr/>
        </p:nvSpPr>
        <p:spPr>
          <a:xfrm>
            <a:off x="1658286" y="6490194"/>
            <a:ext cx="6107524" cy="369332"/>
          </a:xfrm>
          <a:prstGeom prst="rect">
            <a:avLst/>
          </a:prstGeom>
          <a:noFill/>
        </p:spPr>
        <p:txBody>
          <a:bodyPr wrap="square" rtlCol="0">
            <a:spAutoFit/>
          </a:bodyPr>
          <a:lstStyle/>
          <a:p>
            <a:pPr marL="112713" lvl="0" indent="-112713">
              <a:buFont typeface="+mj-lt"/>
              <a:buAutoNum type="arabicPeriod"/>
            </a:pPr>
            <a:r>
              <a:rPr lang="en-US" sz="600" dirty="0" smtClean="0">
                <a:solidFill>
                  <a:srgbClr val="898989"/>
                </a:solidFill>
                <a:latin typeface="Arial"/>
                <a:cs typeface="Arial"/>
              </a:rPr>
              <a:t>Moynihan P, Petersen PE. Diet, nutrition and the prevention of dental diseases. </a:t>
            </a:r>
            <a:r>
              <a:rPr lang="en-US" sz="600" i="1" dirty="0" smtClean="0">
                <a:solidFill>
                  <a:srgbClr val="898989"/>
                </a:solidFill>
                <a:latin typeface="Arial"/>
                <a:cs typeface="Arial"/>
              </a:rPr>
              <a:t>Public Health Nutr</a:t>
            </a:r>
            <a:r>
              <a:rPr lang="en-US" sz="600" dirty="0" smtClean="0">
                <a:solidFill>
                  <a:srgbClr val="898989"/>
                </a:solidFill>
                <a:latin typeface="Arial"/>
                <a:cs typeface="Arial"/>
              </a:rPr>
              <a:t>. 2004;7:201-26.</a:t>
            </a:r>
            <a:endParaRPr lang="en-GB" sz="600" dirty="0" smtClean="0">
              <a:solidFill>
                <a:srgbClr val="898989"/>
              </a:solidFill>
              <a:latin typeface="Arial"/>
              <a:cs typeface="Arial"/>
            </a:endParaRPr>
          </a:p>
          <a:p>
            <a:pPr marL="112713" lvl="0" indent="-112713">
              <a:buFont typeface="+mj-lt"/>
              <a:buAutoNum type="arabicPeriod"/>
            </a:pPr>
            <a:r>
              <a:rPr lang="en-US" sz="600" dirty="0" smtClean="0">
                <a:solidFill>
                  <a:srgbClr val="898989"/>
                </a:solidFill>
                <a:latin typeface="Arial"/>
                <a:cs typeface="Arial"/>
              </a:rPr>
              <a:t>Touger-Decker R, van Loveren C. Sugars and dental caries. </a:t>
            </a:r>
            <a:r>
              <a:rPr lang="en-US" sz="600" i="1" dirty="0" smtClean="0">
                <a:solidFill>
                  <a:srgbClr val="898989"/>
                </a:solidFill>
                <a:latin typeface="Arial"/>
                <a:cs typeface="Arial"/>
              </a:rPr>
              <a:t>Am J Clin Nutr.</a:t>
            </a:r>
            <a:r>
              <a:rPr lang="en-US" sz="600" dirty="0" smtClean="0">
                <a:solidFill>
                  <a:srgbClr val="898989"/>
                </a:solidFill>
                <a:latin typeface="Arial"/>
                <a:cs typeface="Arial"/>
              </a:rPr>
              <a:t> 2003;78(Suppl.):881S-92S.</a:t>
            </a:r>
            <a:endParaRPr lang="en-GB" sz="600" dirty="0" smtClean="0">
              <a:solidFill>
                <a:srgbClr val="898989"/>
              </a:solidFill>
              <a:latin typeface="Arial"/>
              <a:cs typeface="Arial"/>
            </a:endParaRPr>
          </a:p>
          <a:p>
            <a:pPr marL="112713" indent="-112713">
              <a:buFont typeface="+mj-lt"/>
              <a:buAutoNum type="arabicPeriod"/>
            </a:pPr>
            <a:endParaRPr lang="en-GB" sz="600" dirty="0">
              <a:solidFill>
                <a:srgbClr val="898989"/>
              </a:solidFill>
              <a:latin typeface="Arial"/>
              <a:cs typeface="Arial"/>
            </a:endParaRPr>
          </a:p>
        </p:txBody>
      </p:sp>
      <p:sp>
        <p:nvSpPr>
          <p:cNvPr id="14" name="Title 13"/>
          <p:cNvSpPr>
            <a:spLocks noGrp="1"/>
          </p:cNvSpPr>
          <p:nvPr>
            <p:ph type="title"/>
          </p:nvPr>
        </p:nvSpPr>
        <p:spPr/>
        <p:txBody>
          <a:bodyPr/>
          <a:lstStyle/>
          <a:p>
            <a:r>
              <a:rPr lang="en-GB" dirty="0" smtClean="0"/>
              <a:t>Diet acts locally to significantly </a:t>
            </a:r>
            <a:br>
              <a:rPr lang="en-GB" dirty="0" smtClean="0"/>
            </a:br>
            <a:r>
              <a:rPr lang="en-GB" dirty="0" smtClean="0"/>
              <a:t>impact oral health</a:t>
            </a:r>
            <a:endParaRPr lang="en-US" dirty="0"/>
          </a:p>
        </p:txBody>
      </p:sp>
      <p:sp>
        <p:nvSpPr>
          <p:cNvPr id="5" name="Slide Number Placeholder 4"/>
          <p:cNvSpPr>
            <a:spLocks noGrp="1"/>
          </p:cNvSpPr>
          <p:nvPr>
            <p:ph type="sldNum" sz="quarter" idx="12"/>
          </p:nvPr>
        </p:nvSpPr>
        <p:spPr/>
        <p:txBody>
          <a:bodyPr/>
          <a:lstStyle/>
          <a:p>
            <a:fld id="{167E5DE7-3F6B-D645-96A7-B486B3F2F9B4}" type="slidenum">
              <a:rPr lang="en-US" smtClean="0"/>
              <a:pPr/>
              <a:t>9</a:t>
            </a:fld>
            <a:endParaRPr lang="en-US" dirty="0"/>
          </a:p>
        </p:txBody>
      </p:sp>
    </p:spTree>
    <p:extLst>
      <p:ext uri="{BB962C8B-B14F-4D97-AF65-F5344CB8AC3E}">
        <p14:creationId xmlns:p14="http://schemas.microsoft.com/office/powerpoint/2010/main" val="770749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400" b="1" dirty="0">
            <a:solidFill>
              <a:srgbClr val="2E247B"/>
            </a:solidFill>
            <a:latin typeface="Arial"/>
            <a:cs typeface="Aria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7100</TotalTime>
  <Words>10760</Words>
  <Application>Microsoft Office PowerPoint</Application>
  <PresentationFormat>On-screen Show (4:3)</PresentationFormat>
  <Paragraphs>1029</Paragraphs>
  <Slides>41</Slides>
  <Notes>37</Notes>
  <HiddenSlides>7</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1_Office Theme</vt:lpstr>
      <vt:lpstr>The role of  sugar-free gum  in oral health </vt:lpstr>
      <vt:lpstr>What we will cover today</vt:lpstr>
      <vt:lpstr>The increasing global health burden of dental caries</vt:lpstr>
      <vt:lpstr>The definition of dental caries  has evolved </vt:lpstr>
      <vt:lpstr>The CAMBRA definition is more detailed and reflects the caries balance1 </vt:lpstr>
      <vt:lpstr>Dental caries remains the most common chronic disease across the world</vt:lpstr>
      <vt:lpstr>The development of dental caries  is linked to many factors</vt:lpstr>
      <vt:lpstr>The link between diet,  nutrition and dental caries</vt:lpstr>
      <vt:lpstr>Diet acts locally to significantly  impact oral health</vt:lpstr>
      <vt:lpstr>Increased frequency of snacking leads to an increased risk of caries</vt:lpstr>
      <vt:lpstr>A wide range of food and drinks  are acidogenic</vt:lpstr>
      <vt:lpstr>Even small amounts of fermentable carbohydrate cause a drop in plaque pH </vt:lpstr>
      <vt:lpstr>Saliva and its role  in maintaining  oral health</vt:lpstr>
      <vt:lpstr>The important role of saliva in oral health</vt:lpstr>
      <vt:lpstr>A quick refresher on salivary production</vt:lpstr>
      <vt:lpstr>Higher levels of bicarbonate in stimulated saliva increase its protective benefits1</vt:lpstr>
      <vt:lpstr>Saliva plays a key role in maintaining  the balance between demineralization  and remineralization</vt:lpstr>
      <vt:lpstr>The oral health benefits of sugar-free gum</vt:lpstr>
      <vt:lpstr>Sugar-free gum is largely composed  of polyols and gum base</vt:lpstr>
      <vt:lpstr>Chewing sugar-free gum stimulates  saliva flow &gt;10 times the resting rate </vt:lpstr>
      <vt:lpstr>Stimulated saliva helps remove food debris from susceptible tooth surfaces</vt:lpstr>
      <vt:lpstr>Chewing sugar-free gum neutralizes plaque acidity</vt:lpstr>
      <vt:lpstr>Stimulated saliva is effective for remineralizing damaged enamel</vt:lpstr>
      <vt:lpstr>Stimulated saliva encourages the remineralization of early caries1</vt:lpstr>
      <vt:lpstr>Stimulated saliva encourages the remineralization of early caries1</vt:lpstr>
      <vt:lpstr>Studies demonstrate the caries-protective benefits of sugar-free gum</vt:lpstr>
      <vt:lpstr>A wealth of clinical evidence supports the oral health benefits of sugar-free gum</vt:lpstr>
      <vt:lpstr>Summarizing the benefits  of sugar-free gum</vt:lpstr>
      <vt:lpstr>Recognition and endorsement of sugar-free gum</vt:lpstr>
      <vt:lpstr>EC approved oral health claims  for sugar-free gum</vt:lpstr>
      <vt:lpstr>Health Canada also approved oral health claims but went further with their advice</vt:lpstr>
      <vt:lpstr>The benefits of sugar free gum are also recognized by 20+ dental associations</vt:lpstr>
      <vt:lpstr>Could this be your patient?</vt:lpstr>
      <vt:lpstr> Thank you</vt:lpstr>
      <vt:lpstr>Optional slides</vt:lpstr>
      <vt:lpstr>Wrigley’s commitment to oral care is a catalyst for change</vt:lpstr>
      <vt:lpstr>Our commitment goes beyond our products</vt:lpstr>
      <vt:lpstr>We Partner With Dental  Professionals Worldwide</vt:lpstr>
      <vt:lpstr>We continue to invest in research to advance science in this area</vt:lpstr>
      <vt:lpstr>We are improving oral care  around the world</vt:lpstr>
      <vt:lpstr>Oral Care is our largest brand worldwide</vt:lpstr>
    </vt:vector>
  </TitlesOfParts>
  <Company>Irish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Justine Byrne</dc:creator>
  <cp:lastModifiedBy>kentmat</cp:lastModifiedBy>
  <cp:revision>397</cp:revision>
  <cp:lastPrinted>2015-04-28T16:59:24Z</cp:lastPrinted>
  <dcterms:created xsi:type="dcterms:W3CDTF">2015-03-27T12:31:28Z</dcterms:created>
  <dcterms:modified xsi:type="dcterms:W3CDTF">2015-05-20T19:07:06Z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3546148</vt:lpwstr>
  </property>
  <property fmtid="{D5CDD505-2E9C-101B-9397-08002B2CF9AE}" name="NXPowerLiteSettings" pid="3">
    <vt:lpwstr>F7000400038000</vt:lpwstr>
  </property>
  <property fmtid="{D5CDD505-2E9C-101B-9397-08002B2CF9AE}" name="NXPowerLiteVersion" pid="4">
    <vt:lpwstr>D5.0.5</vt:lpwstr>
  </property>
</Properties>
</file>